
<file path=[Content_Types].xml><?xml version="1.0" encoding="utf-8"?>
<Types xmlns="http://schemas.openxmlformats.org/package/2006/content-types">
  <Default Extension="bin" ContentType="application/vnd.openxmlformats-officedocument.presentationml.printerSetting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p:bg>
      <p:bgPr>
        <a:solidFill>
          <a:srgbClr val="1F2430"/>
        </a:solidFill>
        <a:effectLst/>
      </p:bgPr>
    </p:bg>
    <p:spTree>
      <p:nvGrpSpPr>
        <p:cNvPr id="1" name=""/>
        <p:cNvGrpSpPr/>
        <p:nvPr/>
      </p:nvGrpSpPr>
      <p:grpSpPr>
        <a:xfrm>
          <a:off x="0" y="0"/>
          <a:ext cx="0" cy="0"/>
          <a:chOff x="0" y="0"/>
          <a:chExt cx="0" cy="0"/>
        </a:xfrm>
      </p:grpSpPr>
      <p:grpSp>
        <p:nvGrpSpPr>
          <p:cNvPr id="2" name="B-Viz lockup"/>
          <p:cNvGrpSpPr/>
          <p:nvPr userDrawn="1"/>
        </p:nvGrpSpPr>
        <p:grpSpPr>
          <a:xfrm>
            <a:off x="548640" y="487680"/>
            <a:ext cx="2667000" cy="762000"/>
            <a:chOff x="548640" y="487680"/>
            <a:chExt cx="2667000" cy="762000"/>
          </a:xfrm>
        </p:grpSpPr>
        <p:sp>
          <p:nvSpPr>
            <p:cNvPr id="3" name="B-Viz symbol left"/>
            <p:cNvSpPr/>
            <p:nvPr userDrawn="1"/>
          </p:nvSpPr>
          <p:spPr>
            <a:xfrm>
              <a:off x="548640" y="640080"/>
              <a:ext cx="228600" cy="457200"/>
            </a:xfrm>
            <a:custGeom>
              <a:avLst/>
              <a:gdLst/>
              <a:ahLst/>
              <a:cxnLst/>
              <a:rect l="0" t="0" r="r" b="b"/>
              <a:pathLst>
                <a:path w="36000" h="72000">
                  <a:moveTo>
                    <a:pt x="36000" y="0"/>
                  </a:moveTo>
                  <a:arcTo wR="36000" hR="36000" stAng="16200000" swAng="-10800000"/>
                  <a:close/>
                </a:path>
              </a:pathLst>
            </a:custGeom>
            <a:solidFill>
              <a:srgbClr val="F7F5F3"/>
            </a:solidFill>
            <a:ln>
              <a:noFill/>
            </a:ln>
          </p:spPr>
        </p:sp>
        <p:sp>
          <p:nvSpPr>
            <p:cNvPr id="4" name="B-Viz symbol right"/>
            <p:cNvSpPr/>
            <p:nvPr userDrawn="1"/>
          </p:nvSpPr>
          <p:spPr>
            <a:xfrm>
              <a:off x="828040" y="640080"/>
              <a:ext cx="228600" cy="457200"/>
            </a:xfrm>
            <a:custGeom>
              <a:avLst/>
              <a:gdLst/>
              <a:ahLst/>
              <a:cxnLst/>
              <a:rect l="0" t="0" r="r" b="b"/>
              <a:pathLst>
                <a:path w="36000" h="72000">
                  <a:moveTo>
                    <a:pt x="0" y="0"/>
                  </a:moveTo>
                  <a:arcTo wR="36000" hR="36000" stAng="16200000" swAng="10800000"/>
                  <a:close/>
                </a:path>
              </a:pathLst>
            </a:custGeom>
            <a:solidFill>
              <a:srgbClr val="E3A6A8"/>
            </a:solidFill>
            <a:ln>
              <a:noFill/>
            </a:ln>
          </p:spPr>
        </p:sp>
        <p:sp>
          <p:nvSpPr>
            <p:cNvPr id="5" name="B-Viz lockup name"/>
            <p:cNvSpPr txBox="1"/>
            <p:nvPr userDrawn="1"/>
          </p:nvSpPr>
          <p:spPr>
            <a:xfrm>
              <a:off x="1209040" y="487680"/>
              <a:ext cx="2006600" cy="762000"/>
            </a:xfrm>
            <a:prstGeom prst="rect">
              <a:avLst/>
            </a:prstGeom>
            <a:noFill/>
          </p:spPr>
          <p:txBody>
            <a:bodyPr wrap="none" lIns="0" tIns="0" rIns="0" bIns="0" anchor="ctr" rtlCol="0">
              <a:noAutofit/>
            </a:bodyPr>
            <a:lstStyle/>
            <a:p>
              <a:pPr algn="l">
                <a:lnSpc>
                  <a:spcPct val="100000"/>
                </a:lnSpc>
              </a:pPr>
              <a:r>
                <a:rPr lang="en-GB" sz="3100" b="1" spc="-90">
                  <a:solidFill>
                    <a:srgbClr val="F7F5F3"/>
                  </a:solidFill>
                  <a:latin typeface="Calibri" pitchFamily="34" charset="0"/>
                  <a:cs typeface="Calibri" pitchFamily="34" charset="0"/>
                </a:rPr>
                <a:t>B-Viz</a:t>
              </a:r>
            </a:p>
          </p:txBody>
        </p:sp>
      </p:grpSp>
      <p:sp>
        <p:nvSpPr>
          <p:cNvPr id="6" name="Title"/>
          <p:cNvSpPr>
            <a:spLocks noGrp="1"/>
          </p:cNvSpPr>
          <p:nvPr>
            <p:ph type="ctrTitle"/>
          </p:nvPr>
        </p:nvSpPr>
        <p:spPr>
          <a:xfrm>
            <a:off x="548640" y="2103120"/>
            <a:ext cx="11094415" cy="1645920"/>
          </a:xfrm>
          <a:prstGeom prst="rect">
            <a:avLst/>
          </a:prstGeom>
        </p:spPr>
        <p:txBody>
          <a:bodyPr wrap="square" lIns="45720" tIns="45720" rIns="45720" bIns="45720" anchor="b" rtlCol="0">
            <a:normAutofit/>
          </a:bodyPr>
          <a:lstStyle>
            <a:lvl1pPr marL="0" indent="0" algn="l">
              <a:lnSpc>
                <a:spcPct val="95000"/>
              </a:lnSpc>
              <a:buNone/>
              <a:defRPr lang="en-GB" sz="4400" b="1" spc="-132">
                <a:solidFill>
                  <a:srgbClr val="F7F5F3"/>
                </a:solidFill>
                <a:latin typeface="Calibri" pitchFamily="34" charset="0"/>
                <a:cs typeface="Calibri" pitchFamily="34" charset="0"/>
              </a:defRPr>
            </a:lvl1pPr>
          </a:lstStyle>
          <a:p>
            <a:r>
              <a:rPr lang="en-GB" dirty="0"/>
              <a:t>Deck title</a:t>
            </a:r>
          </a:p>
        </p:txBody>
      </p:sp>
      <p:sp>
        <p:nvSpPr>
          <p:cNvPr id="7" name="Pink rule"/>
          <p:cNvSpPr/>
          <p:nvPr userDrawn="1"/>
        </p:nvSpPr>
        <p:spPr>
          <a:xfrm>
            <a:off x="548640" y="3886200"/>
            <a:ext cx="1097280" cy="54864"/>
          </a:xfrm>
          <a:prstGeom prst="rect">
            <a:avLst/>
          </a:prstGeom>
          <a:solidFill>
            <a:srgbClr val="E3A6A8"/>
          </a:solidFill>
          <a:ln>
            <a:noFill/>
          </a:ln>
        </p:spPr>
      </p:sp>
      <p:sp>
        <p:nvSpPr>
          <p:cNvPr id="8" name="Subtitle"/>
          <p:cNvSpPr>
            <a:spLocks noGrp="1"/>
          </p:cNvSpPr>
          <p:nvPr>
            <p:ph type="subTitle" idx="1"/>
          </p:nvPr>
        </p:nvSpPr>
        <p:spPr>
          <a:xfrm>
            <a:off x="548640" y="4069080"/>
            <a:ext cx="11094415" cy="914400"/>
          </a:xfrm>
          <a:prstGeom prst="rect">
            <a:avLst/>
          </a:prstGeom>
        </p:spPr>
        <p:txBody>
          <a:bodyPr wrap="square" lIns="45720" tIns="45720" rIns="45720" bIns="45720" anchor="t" rtlCol="0">
            <a:normAutofit/>
          </a:bodyPr>
          <a:lstStyle>
            <a:lvl1pPr marL="0" indent="0" algn="l">
              <a:buNone/>
              <a:defRPr lang="en-GB" sz="2000" b="0">
                <a:solidFill>
                  <a:srgbClr val="F7F5F3"/>
                </a:solidFill>
                <a:latin typeface="Calibri" pitchFamily="34" charset="0"/>
                <a:cs typeface="Calibri" pitchFamily="34" charset="0"/>
              </a:defRPr>
            </a:lvl1pPr>
          </a:lstStyle>
          <a:p>
            <a:r>
              <a:rPr lang="en-GB" dirty="0"/>
              <a:t>Who it is for and what it answers</a:t>
            </a:r>
          </a:p>
        </p:txBody>
      </p:sp>
      <p:sp>
        <p:nvSpPr>
          <p:cNvPr id="9" name="As at"/>
          <p:cNvSpPr>
            <a:spLocks noGrp="1"/>
          </p:cNvSpPr>
          <p:nvPr>
            <p:ph type="body" idx="13"/>
          </p:nvPr>
        </p:nvSpPr>
        <p:spPr>
          <a:xfrm>
            <a:off x="548640" y="5806440"/>
            <a:ext cx="11094415" cy="411480"/>
          </a:xfrm>
          <a:prstGeom prst="rect">
            <a:avLst/>
          </a:prstGeom>
        </p:spPr>
        <p:txBody>
          <a:bodyPr wrap="square" lIns="45720" tIns="45720" rIns="45720" bIns="45720" anchor="ctr" rtlCol="0">
            <a:normAutofit/>
          </a:bodyPr>
          <a:lstStyle>
            <a:lvl1pPr marL="0" indent="0" algn="l">
              <a:buNone/>
              <a:defRPr lang="en-GB" sz="1200" b="0">
                <a:solidFill>
                  <a:srgbClr val="E3A6A8"/>
                </a:solidFill>
                <a:latin typeface="Consolas" pitchFamily="49" charset="0"/>
                <a:cs typeface="Consolas" pitchFamily="49" charset="0"/>
              </a:defRPr>
            </a:lvl1pPr>
          </a:lstStyle>
          <a:p>
            <a:r>
              <a:rPr lang="en-GB" dirty="0"/>
              <a:t>As at Fri 9 Oct 2026</a:t>
            </a:r>
          </a:p>
        </p:txBody>
      </p:sp>
      <p:sp>
        <p:nvSpPr>
          <p:cNvPr id="10" name="Tagline"/>
          <p:cNvSpPr txBox="1"/>
          <p:nvPr userDrawn="1"/>
        </p:nvSpPr>
        <p:spPr>
          <a:xfrm>
            <a:off x="548640" y="1207008"/>
            <a:ext cx="11094415" cy="365760"/>
          </a:xfrm>
          <a:prstGeom prst="rect">
            <a:avLst/>
          </a:prstGeom>
          <a:noFill/>
        </p:spPr>
        <p:txBody>
          <a:bodyPr wrap="square" lIns="0" tIns="0" rIns="0" bIns="0" anchor="t" rtlCol="0">
            <a:noAutofit/>
          </a:bodyPr>
          <a:lstStyle/>
          <a:p>
            <a:r>
              <a:rPr lang="en-GB" sz="1600" b="0">
                <a:solidFill>
                  <a:srgbClr val="A9AFBC"/>
                </a:solidFill>
                <a:latin typeface="Calibri" pitchFamily="34" charset="0"/>
                <a:cs typeface="Calibri" pitchFamily="34" charset="0"/>
              </a:rPr>
              <a:t>The visible brain of your business.</a:t>
            </a: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showMasterSp="0">
  <p:cSld name="Section">
    <p:bg>
      <p:bgPr>
        <a:solidFill>
          <a:srgbClr val="1F2430"/>
        </a:solidFill>
        <a:effectLst/>
      </p:bgPr>
    </p:bg>
    <p:spTree>
      <p:nvGrpSpPr>
        <p:cNvPr id="1" name=""/>
        <p:cNvGrpSpPr/>
        <p:nvPr/>
      </p:nvGrpSpPr>
      <p:grpSpPr>
        <a:xfrm>
          <a:off x="0" y="0"/>
          <a:ext cx="0" cy="0"/>
          <a:chOff x="0" y="0"/>
          <a:chExt cx="0" cy="0"/>
        </a:xfrm>
      </p:grpSpPr>
      <p:sp>
        <p:nvSpPr>
          <p:cNvPr id="2" name="Pink rule"/>
          <p:cNvSpPr/>
          <p:nvPr userDrawn="1"/>
        </p:nvSpPr>
        <p:spPr>
          <a:xfrm>
            <a:off x="548640" y="2743200"/>
            <a:ext cx="1097280" cy="54864"/>
          </a:xfrm>
          <a:prstGeom prst="rect">
            <a:avLst/>
          </a:prstGeom>
          <a:solidFill>
            <a:srgbClr val="E3A6A8"/>
          </a:solidFill>
          <a:ln>
            <a:noFill/>
          </a:ln>
        </p:spPr>
      </p:sp>
      <p:sp>
        <p:nvSpPr>
          <p:cNvPr id="3" name="Title"/>
          <p:cNvSpPr>
            <a:spLocks noGrp="1"/>
          </p:cNvSpPr>
          <p:nvPr>
            <p:ph type="title"/>
          </p:nvPr>
        </p:nvSpPr>
        <p:spPr>
          <a:xfrm>
            <a:off x="548640" y="2926080"/>
            <a:ext cx="11094415" cy="1188720"/>
          </a:xfrm>
          <a:prstGeom prst="rect">
            <a:avLst/>
          </a:prstGeom>
        </p:spPr>
        <p:txBody>
          <a:bodyPr wrap="square" lIns="45720" tIns="45720" rIns="45720" bIns="45720" anchor="t" rtlCol="0">
            <a:normAutofit/>
          </a:bodyPr>
          <a:lstStyle>
            <a:lvl1pPr marL="0" indent="0" algn="l">
              <a:buNone/>
              <a:defRPr lang="en-GB" sz="3600" b="1" spc="-90">
                <a:solidFill>
                  <a:srgbClr val="F7F5F3"/>
                </a:solidFill>
                <a:latin typeface="Calibri" pitchFamily="34" charset="0"/>
                <a:cs typeface="Calibri" pitchFamily="34" charset="0"/>
              </a:defRPr>
            </a:lvl1pPr>
          </a:lstStyle>
          <a:p>
            <a:r>
              <a:rPr lang="en-GB" dirty="0"/>
              <a:t>Section title</a:t>
            </a:r>
          </a:p>
        </p:txBody>
      </p:sp>
      <p:sp>
        <p:nvSpPr>
          <p:cNvPr id="4" name="Subtitle"/>
          <p:cNvSpPr>
            <a:spLocks noGrp="1"/>
          </p:cNvSpPr>
          <p:nvPr>
            <p:ph type="body" idx="1"/>
          </p:nvPr>
        </p:nvSpPr>
        <p:spPr>
          <a:xfrm>
            <a:off x="548640" y="4114800"/>
            <a:ext cx="11094415" cy="822960"/>
          </a:xfrm>
          <a:prstGeom prst="rect">
            <a:avLst/>
          </a:prstGeom>
        </p:spPr>
        <p:txBody>
          <a:bodyPr wrap="square" lIns="45720" tIns="45720" rIns="45720" bIns="45720" anchor="t" rtlCol="0">
            <a:normAutofit/>
          </a:bodyPr>
          <a:lstStyle>
            <a:lvl1pPr marL="0" indent="0" algn="l">
              <a:buNone/>
              <a:defRPr lang="en-GB" sz="1800" b="0">
                <a:solidFill>
                  <a:srgbClr val="A9AFBC"/>
                </a:solidFill>
                <a:latin typeface="Calibri" pitchFamily="34" charset="0"/>
                <a:cs typeface="Calibri" pitchFamily="34" charset="0"/>
              </a:defRPr>
            </a:lvl1pPr>
          </a:lstStyle>
          <a:p>
            <a:r>
              <a:rPr lang="en-GB" dirty="0"/>
              <a:t>One line on what this section answers</a:t>
            </a:r>
          </a:p>
        </p:txBody>
      </p:sp>
      <p:grpSp>
        <p:nvGrpSpPr>
          <p:cNvPr id="5" name="B-Viz symbol"/>
          <p:cNvGrpSpPr/>
          <p:nvPr userDrawn="1"/>
        </p:nvGrpSpPr>
        <p:grpSpPr>
          <a:xfrm>
            <a:off x="365760" y="6455664"/>
            <a:ext cx="203200" cy="182880"/>
            <a:chOff x="365760" y="6455664"/>
            <a:chExt cx="203200" cy="182880"/>
          </a:xfrm>
        </p:grpSpPr>
        <p:sp>
          <p:nvSpPr>
            <p:cNvPr id="6" name="B-Viz symbol left"/>
            <p:cNvSpPr/>
            <p:nvPr userDrawn="1"/>
          </p:nvSpPr>
          <p:spPr>
            <a:xfrm>
              <a:off x="365760" y="6455664"/>
              <a:ext cx="91440" cy="182880"/>
            </a:xfrm>
            <a:custGeom>
              <a:avLst/>
              <a:gdLst/>
              <a:ahLst/>
              <a:cxnLst/>
              <a:rect l="0" t="0" r="r" b="b"/>
              <a:pathLst>
                <a:path w="36000" h="72000">
                  <a:moveTo>
                    <a:pt x="36000" y="0"/>
                  </a:moveTo>
                  <a:arcTo wR="36000" hR="36000" stAng="16200000" swAng="-10800000"/>
                  <a:close/>
                </a:path>
              </a:pathLst>
            </a:custGeom>
            <a:solidFill>
              <a:srgbClr val="F7F5F3"/>
            </a:solidFill>
            <a:ln>
              <a:noFill/>
            </a:ln>
          </p:spPr>
        </p:sp>
        <p:sp>
          <p:nvSpPr>
            <p:cNvPr id="7" name="B-Viz symbol right"/>
            <p:cNvSpPr/>
            <p:nvPr userDrawn="1"/>
          </p:nvSpPr>
          <p:spPr>
            <a:xfrm>
              <a:off x="477520" y="6455664"/>
              <a:ext cx="91440" cy="182880"/>
            </a:xfrm>
            <a:custGeom>
              <a:avLst/>
              <a:gdLst/>
              <a:ahLst/>
              <a:cxnLst/>
              <a:rect l="0" t="0" r="r" b="b"/>
              <a:pathLst>
                <a:path w="36000" h="72000">
                  <a:moveTo>
                    <a:pt x="0" y="0"/>
                  </a:moveTo>
                  <a:arcTo wR="36000" hR="36000" stAng="16200000" swAng="10800000"/>
                  <a:close/>
                </a:path>
              </a:pathLst>
            </a:custGeom>
            <a:solidFill>
              <a:srgbClr val="E3A6A8"/>
            </a:solidFill>
            <a:ln>
              <a:noFill/>
            </a:ln>
          </p:spPr>
        </p:sp>
      </p:gr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showMasterSp="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365760" y="457200"/>
            <a:ext cx="11460175" cy="868680"/>
          </a:xfrm>
          <a:prstGeom prst="rect">
            <a:avLst/>
          </a:prstGeom>
        </p:spPr>
        <p:txBody>
          <a:bodyPr wrap="square" lIns="45720" tIns="45720" rIns="45720" bIns="45720" anchor="b" rtlCol="0">
            <a:normAutofit/>
          </a:bodyPr>
          <a:lstStyle/>
          <a:p>
            <a:r>
              <a:rPr lang="en-GB" dirty="0"/>
              <a:t>Slide title: say what the slide shows</a:t>
            </a:r>
          </a:p>
        </p:txBody>
      </p:sp>
      <p:sp>
        <p:nvSpPr>
          <p:cNvPr id="3" name="Content"/>
          <p:cNvSpPr>
            <a:spLocks noGrp="1"/>
          </p:cNvSpPr>
          <p:nvPr>
            <p:ph type="body" idx="1"/>
          </p:nvPr>
        </p:nvSpPr>
        <p:spPr>
          <a:xfrm>
            <a:off x="365760" y="1463040"/>
            <a:ext cx="11460175" cy="4663440"/>
          </a:xfrm>
          <a:prstGeom prst="rect">
            <a:avLst/>
          </a:prstGeom>
        </p:spPr>
        <p:txBody>
          <a:bodyPr wrap="square" lIns="45720" tIns="45720" rIns="45720" bIns="45720" anchor="t" rtlCol="0">
            <a:normAutofit/>
          </a:bodyPr>
          <a:lstStyle/>
          <a:p>
            <a:r>
              <a:rPr lang="en-GB" dirty="0"/>
              <a:t>Lead with the answer, then short bullets</a:t>
            </a: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cust" preserve="1" showMasterSp="1">
  <p:cSld name="KPI row">
    <p:spTree>
      <p:nvGrpSpPr>
        <p:cNvPr id="1" name=""/>
        <p:cNvGrpSpPr/>
        <p:nvPr/>
      </p:nvGrpSpPr>
      <p:grpSpPr>
        <a:xfrm>
          <a:off x="0" y="0"/>
          <a:ext cx="0" cy="0"/>
          <a:chOff x="0" y="0"/>
          <a:chExt cx="0" cy="0"/>
        </a:xfrm>
      </p:grpSpPr>
      <p:sp>
        <p:nvSpPr>
          <p:cNvPr id="2" name="Title"/>
          <p:cNvSpPr>
            <a:spLocks noGrp="1"/>
          </p:cNvSpPr>
          <p:nvPr>
            <p:ph type="title"/>
          </p:nvPr>
        </p:nvSpPr>
        <p:spPr>
          <a:xfrm>
            <a:off x="365760" y="457200"/>
            <a:ext cx="11460175" cy="868680"/>
          </a:xfrm>
          <a:prstGeom prst="rect">
            <a:avLst/>
          </a:prstGeom>
        </p:spPr>
        <p:txBody>
          <a:bodyPr wrap="square" lIns="45720" tIns="45720" rIns="45720" bIns="45720" anchor="b" rtlCol="0">
            <a:normAutofit/>
          </a:bodyPr>
          <a:lstStyle/>
          <a:p>
            <a:r>
              <a:rPr lang="en-GB" dirty="0"/>
              <a:t>Slide title: say what the slide shows</a:t>
            </a:r>
          </a:p>
        </p:txBody>
      </p:sp>
      <p:sp>
        <p:nvSpPr>
          <p:cNvPr id="3" name="Intro"/>
          <p:cNvSpPr>
            <a:spLocks noGrp="1"/>
          </p:cNvSpPr>
          <p:nvPr>
            <p:ph type="body" idx="10"/>
          </p:nvPr>
        </p:nvSpPr>
        <p:spPr>
          <a:xfrm>
            <a:off x="365760" y="1417320"/>
            <a:ext cx="11460175" cy="548640"/>
          </a:xfrm>
          <a:prstGeom prst="rect">
            <a:avLst/>
          </a:prstGeom>
        </p:spPr>
        <p:txBody>
          <a:bodyPr wrap="square" lIns="45720" tIns="45720" rIns="45720" bIns="45720" anchor="t" rtlCol="0">
            <a:normAutofit/>
          </a:bodyPr>
          <a:lstStyle>
            <a:lvl1pPr marL="0" indent="0" algn="l">
              <a:buNone/>
              <a:defRPr lang="en-GB" sz="1600" b="0">
                <a:solidFill>
                  <a:srgbClr val="5A5F6B"/>
                </a:solidFill>
                <a:latin typeface="Calibri" pitchFamily="34" charset="0"/>
                <a:cs typeface="Calibri" pitchFamily="34" charset="0"/>
              </a:defRPr>
            </a:lvl1pPr>
          </a:lstStyle>
          <a:p>
            <a:r>
              <a:rPr lang="en-GB" dirty="0"/>
              <a:t>One line: what these four figures say together</a:t>
            </a:r>
          </a:p>
        </p:txBody>
      </p:sp>
      <p:sp>
        <p:nvSpPr>
          <p:cNvPr id="4" name="Tile 1"/>
          <p:cNvSpPr/>
          <p:nvPr userDrawn="1"/>
        </p:nvSpPr>
        <p:spPr>
          <a:xfrm>
            <a:off x="365760" y="2148840"/>
            <a:ext cx="2693594" cy="2514600"/>
          </a:xfrm>
          <a:prstGeom prst="roundRect">
            <a:avLst>
              <a:gd name="adj" fmla="val 5000"/>
            </a:avLst>
          </a:prstGeom>
          <a:solidFill>
            <a:srgbClr val="FFFFFF"/>
          </a:solidFill>
          <a:ln w="10973">
            <a:solidFill>
              <a:srgbClr val="E4DEDB"/>
            </a:solidFill>
          </a:ln>
        </p:spPr>
      </p:sp>
      <p:sp>
        <p:nvSpPr>
          <p:cNvPr id="5" name="Tile 1 rule"/>
          <p:cNvSpPr/>
          <p:nvPr userDrawn="1"/>
        </p:nvSpPr>
        <p:spPr>
          <a:xfrm>
            <a:off x="594360" y="2377440"/>
            <a:ext cx="411480" cy="45720"/>
          </a:xfrm>
          <a:prstGeom prst="rect">
            <a:avLst/>
          </a:prstGeom>
          <a:solidFill>
            <a:srgbClr val="E3A6A8"/>
          </a:solidFill>
          <a:ln>
            <a:noFill/>
          </a:ln>
        </p:spPr>
      </p:sp>
      <p:sp>
        <p:nvSpPr>
          <p:cNvPr id="6" name="Figure 1"/>
          <p:cNvSpPr>
            <a:spLocks noGrp="1"/>
          </p:cNvSpPr>
          <p:nvPr>
            <p:ph type="body" idx="11"/>
          </p:nvPr>
        </p:nvSpPr>
        <p:spPr>
          <a:xfrm>
            <a:off x="548640" y="2514600"/>
            <a:ext cx="2327834" cy="960120"/>
          </a:xfrm>
          <a:prstGeom prst="rect">
            <a:avLst/>
          </a:prstGeom>
        </p:spPr>
        <p:txBody>
          <a:bodyPr wrap="square" lIns="45720" tIns="45720" rIns="45720" bIns="45720" anchor="b" rtlCol="0">
            <a:normAutofit/>
          </a:bodyPr>
          <a:lstStyle>
            <a:lvl1pPr marL="0" indent="0" algn="l">
              <a:buNone/>
              <a:defRPr lang="en-GB" sz="3400" b="1">
                <a:solidFill>
                  <a:srgbClr val="1F2430"/>
                </a:solidFill>
                <a:latin typeface="Consolas" pitchFamily="49" charset="0"/>
                <a:cs typeface="Consolas" pitchFamily="49" charset="0"/>
              </a:defRPr>
            </a:lvl1pPr>
          </a:lstStyle>
          <a:p>
            <a:r>
              <a:rPr lang="en-GB" dirty="0"/>
              <a:t>£0</a:t>
            </a:r>
          </a:p>
        </p:txBody>
      </p:sp>
      <p:sp>
        <p:nvSpPr>
          <p:cNvPr id="7" name="Label 1"/>
          <p:cNvSpPr>
            <a:spLocks noGrp="1"/>
          </p:cNvSpPr>
          <p:nvPr>
            <p:ph type="body" idx="12"/>
          </p:nvPr>
        </p:nvSpPr>
        <p:spPr>
          <a:xfrm>
            <a:off x="548640" y="3520440"/>
            <a:ext cx="2327834" cy="411480"/>
          </a:xfrm>
          <a:prstGeom prst="rect">
            <a:avLst/>
          </a:prstGeom>
        </p:spPr>
        <p:txBody>
          <a:bodyPr wrap="square" lIns="45720" tIns="45720" rIns="45720" bIns="45720" anchor="t" rtlCol="0">
            <a:normAutofit/>
          </a:bodyPr>
          <a:lstStyle>
            <a:lvl1pPr marL="0" indent="0" algn="l">
              <a:buNone/>
              <a:defRPr lang="en-GB" sz="1400" b="1">
                <a:solidFill>
                  <a:srgbClr val="1F2430"/>
                </a:solidFill>
                <a:latin typeface="Calibri" pitchFamily="34" charset="0"/>
                <a:cs typeface="Calibri" pitchFamily="34" charset="0"/>
              </a:defRPr>
            </a:lvl1pPr>
          </a:lstStyle>
          <a:p>
            <a:r>
              <a:rPr lang="en-GB" dirty="0"/>
              <a:t>Measure</a:t>
            </a:r>
          </a:p>
        </p:txBody>
      </p:sp>
      <p:sp>
        <p:nvSpPr>
          <p:cNvPr id="8" name="Note 1"/>
          <p:cNvSpPr>
            <a:spLocks noGrp="1"/>
          </p:cNvSpPr>
          <p:nvPr>
            <p:ph type="body" idx="13"/>
          </p:nvPr>
        </p:nvSpPr>
        <p:spPr>
          <a:xfrm>
            <a:off x="548640" y="3931920"/>
            <a:ext cx="2327834" cy="640080"/>
          </a:xfrm>
          <a:prstGeom prst="rect">
            <a:avLst/>
          </a:prstGeom>
        </p:spPr>
        <p:txBody>
          <a:bodyPr wrap="square" lIns="45720" tIns="45720" rIns="45720" bIns="45720" anchor="t" rtlCol="0">
            <a:normAutofit/>
          </a:bodyPr>
          <a:lstStyle>
            <a:lvl1pPr marL="0" indent="0" algn="l">
              <a:buNone/>
              <a:defRPr lang="en-GB" sz="1200" b="0">
                <a:solidFill>
                  <a:srgbClr val="5A5F6B"/>
                </a:solidFill>
                <a:latin typeface="Calibri" pitchFamily="34" charset="0"/>
                <a:cs typeface="Calibri" pitchFamily="34" charset="0"/>
              </a:defRPr>
            </a:lvl1pPr>
          </a:lstStyle>
          <a:p>
            <a:r>
              <a:rPr lang="en-GB" dirty="0"/>
              <a:t>Basis and change</a:t>
            </a:r>
          </a:p>
        </p:txBody>
      </p:sp>
      <p:sp>
        <p:nvSpPr>
          <p:cNvPr id="9" name="Tile 2"/>
          <p:cNvSpPr/>
          <p:nvPr userDrawn="1"/>
        </p:nvSpPr>
        <p:spPr>
          <a:xfrm>
            <a:off x="3287954" y="2148840"/>
            <a:ext cx="2693594" cy="2514600"/>
          </a:xfrm>
          <a:prstGeom prst="roundRect">
            <a:avLst>
              <a:gd name="adj" fmla="val 5000"/>
            </a:avLst>
          </a:prstGeom>
          <a:solidFill>
            <a:srgbClr val="FFFFFF"/>
          </a:solidFill>
          <a:ln w="10973">
            <a:solidFill>
              <a:srgbClr val="E4DEDB"/>
            </a:solidFill>
          </a:ln>
        </p:spPr>
      </p:sp>
      <p:sp>
        <p:nvSpPr>
          <p:cNvPr id="10" name="Tile 2 rule"/>
          <p:cNvSpPr/>
          <p:nvPr userDrawn="1"/>
        </p:nvSpPr>
        <p:spPr>
          <a:xfrm>
            <a:off x="3516554" y="2377440"/>
            <a:ext cx="411480" cy="45720"/>
          </a:xfrm>
          <a:prstGeom prst="rect">
            <a:avLst/>
          </a:prstGeom>
          <a:solidFill>
            <a:srgbClr val="1F2430"/>
          </a:solidFill>
          <a:ln>
            <a:noFill/>
          </a:ln>
        </p:spPr>
      </p:sp>
      <p:sp>
        <p:nvSpPr>
          <p:cNvPr id="11" name="Figure 2"/>
          <p:cNvSpPr>
            <a:spLocks noGrp="1"/>
          </p:cNvSpPr>
          <p:nvPr>
            <p:ph type="body" idx="14"/>
          </p:nvPr>
        </p:nvSpPr>
        <p:spPr>
          <a:xfrm>
            <a:off x="3470834" y="2514600"/>
            <a:ext cx="2327834" cy="960120"/>
          </a:xfrm>
          <a:prstGeom prst="rect">
            <a:avLst/>
          </a:prstGeom>
        </p:spPr>
        <p:txBody>
          <a:bodyPr wrap="square" lIns="45720" tIns="45720" rIns="45720" bIns="45720" anchor="b" rtlCol="0">
            <a:normAutofit/>
          </a:bodyPr>
          <a:lstStyle>
            <a:lvl1pPr marL="0" indent="0" algn="l">
              <a:buNone/>
              <a:defRPr lang="en-GB" sz="3400" b="1">
                <a:solidFill>
                  <a:srgbClr val="1F2430"/>
                </a:solidFill>
                <a:latin typeface="Consolas" pitchFamily="49" charset="0"/>
                <a:cs typeface="Consolas" pitchFamily="49" charset="0"/>
              </a:defRPr>
            </a:lvl1pPr>
          </a:lstStyle>
          <a:p>
            <a:r>
              <a:rPr lang="en-GB" dirty="0"/>
              <a:t>£0</a:t>
            </a:r>
          </a:p>
        </p:txBody>
      </p:sp>
      <p:sp>
        <p:nvSpPr>
          <p:cNvPr id="12" name="Label 2"/>
          <p:cNvSpPr>
            <a:spLocks noGrp="1"/>
          </p:cNvSpPr>
          <p:nvPr>
            <p:ph type="body" idx="15"/>
          </p:nvPr>
        </p:nvSpPr>
        <p:spPr>
          <a:xfrm>
            <a:off x="3470834" y="3520440"/>
            <a:ext cx="2327834" cy="411480"/>
          </a:xfrm>
          <a:prstGeom prst="rect">
            <a:avLst/>
          </a:prstGeom>
        </p:spPr>
        <p:txBody>
          <a:bodyPr wrap="square" lIns="45720" tIns="45720" rIns="45720" bIns="45720" anchor="t" rtlCol="0">
            <a:normAutofit/>
          </a:bodyPr>
          <a:lstStyle>
            <a:lvl1pPr marL="0" indent="0" algn="l">
              <a:buNone/>
              <a:defRPr lang="en-GB" sz="1400" b="1">
                <a:solidFill>
                  <a:srgbClr val="1F2430"/>
                </a:solidFill>
                <a:latin typeface="Calibri" pitchFamily="34" charset="0"/>
                <a:cs typeface="Calibri" pitchFamily="34" charset="0"/>
              </a:defRPr>
            </a:lvl1pPr>
          </a:lstStyle>
          <a:p>
            <a:r>
              <a:rPr lang="en-GB" dirty="0"/>
              <a:t>Measure</a:t>
            </a:r>
          </a:p>
        </p:txBody>
      </p:sp>
      <p:sp>
        <p:nvSpPr>
          <p:cNvPr id="13" name="Note 2"/>
          <p:cNvSpPr>
            <a:spLocks noGrp="1"/>
          </p:cNvSpPr>
          <p:nvPr>
            <p:ph type="body" idx="16"/>
          </p:nvPr>
        </p:nvSpPr>
        <p:spPr>
          <a:xfrm>
            <a:off x="3470834" y="3931920"/>
            <a:ext cx="2327834" cy="640080"/>
          </a:xfrm>
          <a:prstGeom prst="rect">
            <a:avLst/>
          </a:prstGeom>
        </p:spPr>
        <p:txBody>
          <a:bodyPr wrap="square" lIns="45720" tIns="45720" rIns="45720" bIns="45720" anchor="t" rtlCol="0">
            <a:normAutofit/>
          </a:bodyPr>
          <a:lstStyle>
            <a:lvl1pPr marL="0" indent="0" algn="l">
              <a:buNone/>
              <a:defRPr lang="en-GB" sz="1200" b="0">
                <a:solidFill>
                  <a:srgbClr val="5A5F6B"/>
                </a:solidFill>
                <a:latin typeface="Calibri" pitchFamily="34" charset="0"/>
                <a:cs typeface="Calibri" pitchFamily="34" charset="0"/>
              </a:defRPr>
            </a:lvl1pPr>
          </a:lstStyle>
          <a:p>
            <a:r>
              <a:rPr lang="en-GB" dirty="0"/>
              <a:t>Basis and change</a:t>
            </a:r>
          </a:p>
        </p:txBody>
      </p:sp>
      <p:sp>
        <p:nvSpPr>
          <p:cNvPr id="14" name="Tile 3"/>
          <p:cNvSpPr/>
          <p:nvPr userDrawn="1"/>
        </p:nvSpPr>
        <p:spPr>
          <a:xfrm>
            <a:off x="6210148" y="2148840"/>
            <a:ext cx="2693594" cy="2514600"/>
          </a:xfrm>
          <a:prstGeom prst="roundRect">
            <a:avLst>
              <a:gd name="adj" fmla="val 5000"/>
            </a:avLst>
          </a:prstGeom>
          <a:solidFill>
            <a:srgbClr val="FFFFFF"/>
          </a:solidFill>
          <a:ln w="10973">
            <a:solidFill>
              <a:srgbClr val="E4DEDB"/>
            </a:solidFill>
          </a:ln>
        </p:spPr>
      </p:sp>
      <p:sp>
        <p:nvSpPr>
          <p:cNvPr id="15" name="Tile 3 rule"/>
          <p:cNvSpPr/>
          <p:nvPr userDrawn="1"/>
        </p:nvSpPr>
        <p:spPr>
          <a:xfrm>
            <a:off x="6438748" y="2377440"/>
            <a:ext cx="411480" cy="45720"/>
          </a:xfrm>
          <a:prstGeom prst="rect">
            <a:avLst/>
          </a:prstGeom>
          <a:solidFill>
            <a:srgbClr val="5B6B9E"/>
          </a:solidFill>
          <a:ln>
            <a:noFill/>
          </a:ln>
        </p:spPr>
      </p:sp>
      <p:sp>
        <p:nvSpPr>
          <p:cNvPr id="16" name="Figure 3"/>
          <p:cNvSpPr>
            <a:spLocks noGrp="1"/>
          </p:cNvSpPr>
          <p:nvPr>
            <p:ph type="body" idx="17"/>
          </p:nvPr>
        </p:nvSpPr>
        <p:spPr>
          <a:xfrm>
            <a:off x="6393028" y="2514600"/>
            <a:ext cx="2327834" cy="960120"/>
          </a:xfrm>
          <a:prstGeom prst="rect">
            <a:avLst/>
          </a:prstGeom>
        </p:spPr>
        <p:txBody>
          <a:bodyPr wrap="square" lIns="45720" tIns="45720" rIns="45720" bIns="45720" anchor="b" rtlCol="0">
            <a:normAutofit/>
          </a:bodyPr>
          <a:lstStyle>
            <a:lvl1pPr marL="0" indent="0" algn="l">
              <a:buNone/>
              <a:defRPr lang="en-GB" sz="3400" b="1">
                <a:solidFill>
                  <a:srgbClr val="1F2430"/>
                </a:solidFill>
                <a:latin typeface="Consolas" pitchFamily="49" charset="0"/>
                <a:cs typeface="Consolas" pitchFamily="49" charset="0"/>
              </a:defRPr>
            </a:lvl1pPr>
          </a:lstStyle>
          <a:p>
            <a:r>
              <a:rPr lang="en-GB" dirty="0"/>
              <a:t>£0</a:t>
            </a:r>
          </a:p>
        </p:txBody>
      </p:sp>
      <p:sp>
        <p:nvSpPr>
          <p:cNvPr id="17" name="Label 3"/>
          <p:cNvSpPr>
            <a:spLocks noGrp="1"/>
          </p:cNvSpPr>
          <p:nvPr>
            <p:ph type="body" idx="18"/>
          </p:nvPr>
        </p:nvSpPr>
        <p:spPr>
          <a:xfrm>
            <a:off x="6393028" y="3520440"/>
            <a:ext cx="2327834" cy="411480"/>
          </a:xfrm>
          <a:prstGeom prst="rect">
            <a:avLst/>
          </a:prstGeom>
        </p:spPr>
        <p:txBody>
          <a:bodyPr wrap="square" lIns="45720" tIns="45720" rIns="45720" bIns="45720" anchor="t" rtlCol="0">
            <a:normAutofit/>
          </a:bodyPr>
          <a:lstStyle>
            <a:lvl1pPr marL="0" indent="0" algn="l">
              <a:buNone/>
              <a:defRPr lang="en-GB" sz="1400" b="1">
                <a:solidFill>
                  <a:srgbClr val="1F2430"/>
                </a:solidFill>
                <a:latin typeface="Calibri" pitchFamily="34" charset="0"/>
                <a:cs typeface="Calibri" pitchFamily="34" charset="0"/>
              </a:defRPr>
            </a:lvl1pPr>
          </a:lstStyle>
          <a:p>
            <a:r>
              <a:rPr lang="en-GB" dirty="0"/>
              <a:t>Measure</a:t>
            </a:r>
          </a:p>
        </p:txBody>
      </p:sp>
      <p:sp>
        <p:nvSpPr>
          <p:cNvPr id="18" name="Note 3"/>
          <p:cNvSpPr>
            <a:spLocks noGrp="1"/>
          </p:cNvSpPr>
          <p:nvPr>
            <p:ph type="body" idx="19"/>
          </p:nvPr>
        </p:nvSpPr>
        <p:spPr>
          <a:xfrm>
            <a:off x="6393028" y="3931920"/>
            <a:ext cx="2327834" cy="640080"/>
          </a:xfrm>
          <a:prstGeom prst="rect">
            <a:avLst/>
          </a:prstGeom>
        </p:spPr>
        <p:txBody>
          <a:bodyPr wrap="square" lIns="45720" tIns="45720" rIns="45720" bIns="45720" anchor="t" rtlCol="0">
            <a:normAutofit/>
          </a:bodyPr>
          <a:lstStyle>
            <a:lvl1pPr marL="0" indent="0" algn="l">
              <a:buNone/>
              <a:defRPr lang="en-GB" sz="1200" b="0">
                <a:solidFill>
                  <a:srgbClr val="5A5F6B"/>
                </a:solidFill>
                <a:latin typeface="Calibri" pitchFamily="34" charset="0"/>
                <a:cs typeface="Calibri" pitchFamily="34" charset="0"/>
              </a:defRPr>
            </a:lvl1pPr>
          </a:lstStyle>
          <a:p>
            <a:r>
              <a:rPr lang="en-GB" dirty="0"/>
              <a:t>Basis and change</a:t>
            </a:r>
          </a:p>
        </p:txBody>
      </p:sp>
      <p:sp>
        <p:nvSpPr>
          <p:cNvPr id="19" name="Tile 4"/>
          <p:cNvSpPr/>
          <p:nvPr userDrawn="1"/>
        </p:nvSpPr>
        <p:spPr>
          <a:xfrm>
            <a:off x="9132341" y="2148840"/>
            <a:ext cx="2693594" cy="2514600"/>
          </a:xfrm>
          <a:prstGeom prst="roundRect">
            <a:avLst>
              <a:gd name="adj" fmla="val 5000"/>
            </a:avLst>
          </a:prstGeom>
          <a:solidFill>
            <a:srgbClr val="FFFFFF"/>
          </a:solidFill>
          <a:ln w="10973">
            <a:solidFill>
              <a:srgbClr val="E4DEDB"/>
            </a:solidFill>
          </a:ln>
        </p:spPr>
      </p:sp>
      <p:sp>
        <p:nvSpPr>
          <p:cNvPr id="20" name="Tile 4 rule"/>
          <p:cNvSpPr/>
          <p:nvPr userDrawn="1"/>
        </p:nvSpPr>
        <p:spPr>
          <a:xfrm>
            <a:off x="9360941" y="2377440"/>
            <a:ext cx="411480" cy="45720"/>
          </a:xfrm>
          <a:prstGeom prst="rect">
            <a:avLst/>
          </a:prstGeom>
          <a:solidFill>
            <a:srgbClr val="6E9584"/>
          </a:solidFill>
          <a:ln>
            <a:noFill/>
          </a:ln>
        </p:spPr>
      </p:sp>
      <p:sp>
        <p:nvSpPr>
          <p:cNvPr id="21" name="Figure 4"/>
          <p:cNvSpPr>
            <a:spLocks noGrp="1"/>
          </p:cNvSpPr>
          <p:nvPr>
            <p:ph type="body" idx="20"/>
          </p:nvPr>
        </p:nvSpPr>
        <p:spPr>
          <a:xfrm>
            <a:off x="9315221" y="2514600"/>
            <a:ext cx="2327834" cy="960120"/>
          </a:xfrm>
          <a:prstGeom prst="rect">
            <a:avLst/>
          </a:prstGeom>
        </p:spPr>
        <p:txBody>
          <a:bodyPr wrap="square" lIns="45720" tIns="45720" rIns="45720" bIns="45720" anchor="b" rtlCol="0">
            <a:normAutofit/>
          </a:bodyPr>
          <a:lstStyle>
            <a:lvl1pPr marL="0" indent="0" algn="l">
              <a:buNone/>
              <a:defRPr lang="en-GB" sz="3400" b="1">
                <a:solidFill>
                  <a:srgbClr val="1F2430"/>
                </a:solidFill>
                <a:latin typeface="Consolas" pitchFamily="49" charset="0"/>
                <a:cs typeface="Consolas" pitchFamily="49" charset="0"/>
              </a:defRPr>
            </a:lvl1pPr>
          </a:lstStyle>
          <a:p>
            <a:r>
              <a:rPr lang="en-GB" dirty="0"/>
              <a:t>£0</a:t>
            </a:r>
          </a:p>
        </p:txBody>
      </p:sp>
      <p:sp>
        <p:nvSpPr>
          <p:cNvPr id="22" name="Label 4"/>
          <p:cNvSpPr>
            <a:spLocks noGrp="1"/>
          </p:cNvSpPr>
          <p:nvPr>
            <p:ph type="body" idx="21"/>
          </p:nvPr>
        </p:nvSpPr>
        <p:spPr>
          <a:xfrm>
            <a:off x="9315221" y="3520440"/>
            <a:ext cx="2327834" cy="411480"/>
          </a:xfrm>
          <a:prstGeom prst="rect">
            <a:avLst/>
          </a:prstGeom>
        </p:spPr>
        <p:txBody>
          <a:bodyPr wrap="square" lIns="45720" tIns="45720" rIns="45720" bIns="45720" anchor="t" rtlCol="0">
            <a:normAutofit/>
          </a:bodyPr>
          <a:lstStyle>
            <a:lvl1pPr marL="0" indent="0" algn="l">
              <a:buNone/>
              <a:defRPr lang="en-GB" sz="1400" b="1">
                <a:solidFill>
                  <a:srgbClr val="1F2430"/>
                </a:solidFill>
                <a:latin typeface="Calibri" pitchFamily="34" charset="0"/>
                <a:cs typeface="Calibri" pitchFamily="34" charset="0"/>
              </a:defRPr>
            </a:lvl1pPr>
          </a:lstStyle>
          <a:p>
            <a:r>
              <a:rPr lang="en-GB" dirty="0"/>
              <a:t>Measure</a:t>
            </a:r>
          </a:p>
        </p:txBody>
      </p:sp>
      <p:sp>
        <p:nvSpPr>
          <p:cNvPr id="23" name="Note 4"/>
          <p:cNvSpPr>
            <a:spLocks noGrp="1"/>
          </p:cNvSpPr>
          <p:nvPr>
            <p:ph type="body" idx="22"/>
          </p:nvPr>
        </p:nvSpPr>
        <p:spPr>
          <a:xfrm>
            <a:off x="9315221" y="3931920"/>
            <a:ext cx="2327834" cy="640080"/>
          </a:xfrm>
          <a:prstGeom prst="rect">
            <a:avLst/>
          </a:prstGeom>
        </p:spPr>
        <p:txBody>
          <a:bodyPr wrap="square" lIns="45720" tIns="45720" rIns="45720" bIns="45720" anchor="t" rtlCol="0">
            <a:normAutofit/>
          </a:bodyPr>
          <a:lstStyle>
            <a:lvl1pPr marL="0" indent="0" algn="l">
              <a:buNone/>
              <a:defRPr lang="en-GB" sz="1200" b="0">
                <a:solidFill>
                  <a:srgbClr val="5A5F6B"/>
                </a:solidFill>
                <a:latin typeface="Calibri" pitchFamily="34" charset="0"/>
                <a:cs typeface="Calibri" pitchFamily="34" charset="0"/>
              </a:defRPr>
            </a:lvl1pPr>
          </a:lstStyle>
          <a:p>
            <a:r>
              <a:rPr lang="en-GB" dirty="0"/>
              <a:t>Basis and change</a:t>
            </a:r>
          </a:p>
        </p:txBody>
      </p:sp>
      <p:sp>
        <p:nvSpPr>
          <p:cNvPr id="24" name="Source"/>
          <p:cNvSpPr>
            <a:spLocks noGrp="1"/>
          </p:cNvSpPr>
          <p:nvPr>
            <p:ph type="body" idx="23"/>
          </p:nvPr>
        </p:nvSpPr>
        <p:spPr>
          <a:xfrm>
            <a:off x="365760" y="5897880"/>
            <a:ext cx="11460175" cy="320040"/>
          </a:xfrm>
          <a:prstGeom prst="rect">
            <a:avLst/>
          </a:prstGeom>
        </p:spPr>
        <p:txBody>
          <a:bodyPr wrap="square" lIns="45720" tIns="45720" rIns="45720" bIns="45720" anchor="ctr" rtlCol="0">
            <a:normAutofit/>
          </a:bodyPr>
          <a:lstStyle>
            <a:lvl1pPr marL="0" indent="0" algn="l">
              <a:buNone/>
              <a:defRPr lang="en-GB" sz="1100" b="0">
                <a:solidFill>
                  <a:srgbClr val="5A5F6B"/>
                </a:solidFill>
                <a:latin typeface="Calibri" pitchFamily="34" charset="0"/>
                <a:cs typeface="Calibri" pitchFamily="34" charset="0"/>
              </a:defRPr>
            </a:lvl1pPr>
          </a:lstStyle>
          <a:p>
            <a:r>
              <a:rPr lang="en-GB" dirty="0"/>
              <a:t>Source: B-Viz facts, as at Fri 9 Oct 2026</a:t>
            </a: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cust" preserve="1" showMasterSp="1">
  <p:cSld name="Chart">
    <p:spTree>
      <p:nvGrpSpPr>
        <p:cNvPr id="1" name=""/>
        <p:cNvGrpSpPr/>
        <p:nvPr/>
      </p:nvGrpSpPr>
      <p:grpSpPr>
        <a:xfrm>
          <a:off x="0" y="0"/>
          <a:ext cx="0" cy="0"/>
          <a:chOff x="0" y="0"/>
          <a:chExt cx="0" cy="0"/>
        </a:xfrm>
      </p:grpSpPr>
      <p:sp>
        <p:nvSpPr>
          <p:cNvPr id="2" name="Title"/>
          <p:cNvSpPr>
            <a:spLocks noGrp="1"/>
          </p:cNvSpPr>
          <p:nvPr>
            <p:ph type="title"/>
          </p:nvPr>
        </p:nvSpPr>
        <p:spPr>
          <a:xfrm>
            <a:off x="365760" y="457200"/>
            <a:ext cx="11460175" cy="868680"/>
          </a:xfrm>
          <a:prstGeom prst="rect">
            <a:avLst/>
          </a:prstGeom>
        </p:spPr>
        <p:txBody>
          <a:bodyPr wrap="square" lIns="45720" tIns="45720" rIns="45720" bIns="45720" anchor="b" rtlCol="0">
            <a:normAutofit/>
          </a:bodyPr>
          <a:lstStyle/>
          <a:p>
            <a:r>
              <a:rPr lang="en-GB" dirty="0"/>
              <a:t>Slide title: say what the slide shows</a:t>
            </a:r>
          </a:p>
        </p:txBody>
      </p:sp>
      <p:sp>
        <p:nvSpPr>
          <p:cNvPr id="3" name="Chart"/>
          <p:cNvSpPr>
            <a:spLocks noGrp="1"/>
          </p:cNvSpPr>
          <p:nvPr>
            <p:ph type="pic" idx="10"/>
          </p:nvPr>
        </p:nvSpPr>
        <p:spPr>
          <a:xfrm>
            <a:off x="365760" y="1417320"/>
            <a:ext cx="11460175" cy="3977640"/>
          </a:xfrm>
          <a:prstGeom prst="rect">
            <a:avLst/>
          </a:prstGeom>
        </p:spPr>
        <p:txBody>
          <a:bodyPr wrap="square" lIns="45720" tIns="45720" rIns="45720" bIns="45720" anchor="t" rtlCol="0">
            <a:normAutofit/>
          </a:bodyPr>
          <a:lstStyle/>
          <a:p>
            <a:r>
              <a:rPr lang="en-GB" dirty="0"/>
              <a:t>Insert the chart PNG the viz tool returned</a:t>
            </a:r>
          </a:p>
        </p:txBody>
      </p:sp>
      <p:sp>
        <p:nvSpPr>
          <p:cNvPr id="4" name="Caption"/>
          <p:cNvSpPr>
            <a:spLocks noGrp="1"/>
          </p:cNvSpPr>
          <p:nvPr>
            <p:ph type="body" idx="11"/>
          </p:nvPr>
        </p:nvSpPr>
        <p:spPr>
          <a:xfrm>
            <a:off x="365760" y="5440680"/>
            <a:ext cx="11460175" cy="457200"/>
          </a:xfrm>
          <a:prstGeom prst="rect">
            <a:avLst/>
          </a:prstGeom>
        </p:spPr>
        <p:txBody>
          <a:bodyPr wrap="square" lIns="45720" tIns="45720" rIns="45720" bIns="45720" anchor="ctr" rtlCol="0">
            <a:normAutofit/>
          </a:bodyPr>
          <a:lstStyle>
            <a:lvl1pPr marL="0" indent="0" algn="l">
              <a:buNone/>
              <a:defRPr lang="en-GB" sz="1300" b="0">
                <a:solidFill>
                  <a:srgbClr val="1F2430"/>
                </a:solidFill>
                <a:latin typeface="Calibri" pitchFamily="34" charset="0"/>
                <a:cs typeface="Calibri" pitchFamily="34" charset="0"/>
              </a:defRPr>
            </a:lvl1pPr>
          </a:lstStyle>
          <a:p>
            <a:r>
              <a:rPr lang="en-GB" dirty="0"/>
              <a:t>How to read it, and what the latest point is</a:t>
            </a:r>
          </a:p>
        </p:txBody>
      </p:sp>
      <p:sp>
        <p:nvSpPr>
          <p:cNvPr id="5" name="Source"/>
          <p:cNvSpPr>
            <a:spLocks noGrp="1"/>
          </p:cNvSpPr>
          <p:nvPr>
            <p:ph type="body" idx="12"/>
          </p:nvPr>
        </p:nvSpPr>
        <p:spPr>
          <a:xfrm>
            <a:off x="365760" y="5897880"/>
            <a:ext cx="11460175" cy="320040"/>
          </a:xfrm>
          <a:prstGeom prst="rect">
            <a:avLst/>
          </a:prstGeom>
        </p:spPr>
        <p:txBody>
          <a:bodyPr wrap="square" lIns="45720" tIns="45720" rIns="45720" bIns="45720" anchor="ctr" rtlCol="0">
            <a:normAutofit/>
          </a:bodyPr>
          <a:lstStyle>
            <a:lvl1pPr marL="0" indent="0" algn="l">
              <a:buNone/>
              <a:defRPr lang="en-GB" sz="1100" b="0">
                <a:solidFill>
                  <a:srgbClr val="5A5F6B"/>
                </a:solidFill>
                <a:latin typeface="Calibri" pitchFamily="34" charset="0"/>
                <a:cs typeface="Calibri" pitchFamily="34" charset="0"/>
              </a:defRPr>
            </a:lvl1pPr>
          </a:lstStyle>
          <a:p>
            <a:r>
              <a:rPr lang="en-GB" dirty="0"/>
              <a:t>Source: B-Viz facts, as at Fri 9 Oct 2026</a:t>
            </a: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ust" preserve="1" showMasterSp="1">
  <p:cSld name="Two charts">
    <p:spTree>
      <p:nvGrpSpPr>
        <p:cNvPr id="1" name=""/>
        <p:cNvGrpSpPr/>
        <p:nvPr/>
      </p:nvGrpSpPr>
      <p:grpSpPr>
        <a:xfrm>
          <a:off x="0" y="0"/>
          <a:ext cx="0" cy="0"/>
          <a:chOff x="0" y="0"/>
          <a:chExt cx="0" cy="0"/>
        </a:xfrm>
      </p:grpSpPr>
      <p:sp>
        <p:nvSpPr>
          <p:cNvPr id="2" name="Title"/>
          <p:cNvSpPr>
            <a:spLocks noGrp="1"/>
          </p:cNvSpPr>
          <p:nvPr>
            <p:ph type="title"/>
          </p:nvPr>
        </p:nvSpPr>
        <p:spPr>
          <a:xfrm>
            <a:off x="365760" y="457200"/>
            <a:ext cx="11460175" cy="868680"/>
          </a:xfrm>
          <a:prstGeom prst="rect">
            <a:avLst/>
          </a:prstGeom>
        </p:spPr>
        <p:txBody>
          <a:bodyPr wrap="square" lIns="45720" tIns="45720" rIns="45720" bIns="45720" anchor="b" rtlCol="0">
            <a:normAutofit/>
          </a:bodyPr>
          <a:lstStyle/>
          <a:p>
            <a:r>
              <a:rPr lang="en-GB" dirty="0"/>
              <a:t>Slide title: say what the slide shows</a:t>
            </a:r>
          </a:p>
        </p:txBody>
      </p:sp>
      <p:sp>
        <p:nvSpPr>
          <p:cNvPr id="3" name="Chart left"/>
          <p:cNvSpPr>
            <a:spLocks noGrp="1"/>
          </p:cNvSpPr>
          <p:nvPr>
            <p:ph type="pic" idx="10"/>
          </p:nvPr>
        </p:nvSpPr>
        <p:spPr>
          <a:xfrm>
            <a:off x="365760" y="1417320"/>
            <a:ext cx="5615788" cy="3566160"/>
          </a:xfrm>
          <a:prstGeom prst="rect">
            <a:avLst/>
          </a:prstGeom>
        </p:spPr>
        <p:txBody>
          <a:bodyPr wrap="square" lIns="45720" tIns="45720" rIns="45720" bIns="45720" anchor="t" rtlCol="0">
            <a:normAutofit/>
          </a:bodyPr>
          <a:lstStyle/>
          <a:p>
            <a:r>
              <a:rPr lang="en-GB" dirty="0"/>
              <a:t>Chart PNG from viz</a:t>
            </a:r>
          </a:p>
        </p:txBody>
      </p:sp>
      <p:sp>
        <p:nvSpPr>
          <p:cNvPr id="4" name="Chart right"/>
          <p:cNvSpPr>
            <a:spLocks noGrp="1"/>
          </p:cNvSpPr>
          <p:nvPr>
            <p:ph type="pic" idx="11"/>
          </p:nvPr>
        </p:nvSpPr>
        <p:spPr>
          <a:xfrm>
            <a:off x="6210148" y="1417320"/>
            <a:ext cx="5615788" cy="3566160"/>
          </a:xfrm>
          <a:prstGeom prst="rect">
            <a:avLst/>
          </a:prstGeom>
        </p:spPr>
        <p:txBody>
          <a:bodyPr wrap="square" lIns="45720" tIns="45720" rIns="45720" bIns="45720" anchor="t" rtlCol="0">
            <a:normAutofit/>
          </a:bodyPr>
          <a:lstStyle/>
          <a:p>
            <a:r>
              <a:rPr lang="en-GB" dirty="0"/>
              <a:t>Chart PNG from viz</a:t>
            </a:r>
          </a:p>
        </p:txBody>
      </p:sp>
      <p:sp>
        <p:nvSpPr>
          <p:cNvPr id="5" name="Caption left"/>
          <p:cNvSpPr>
            <a:spLocks noGrp="1"/>
          </p:cNvSpPr>
          <p:nvPr>
            <p:ph type="body" idx="12"/>
          </p:nvPr>
        </p:nvSpPr>
        <p:spPr>
          <a:xfrm>
            <a:off x="365760" y="5074920"/>
            <a:ext cx="5615788" cy="777240"/>
          </a:xfrm>
          <a:prstGeom prst="rect">
            <a:avLst/>
          </a:prstGeom>
        </p:spPr>
        <p:txBody>
          <a:bodyPr wrap="square" lIns="45720" tIns="45720" rIns="45720" bIns="45720" anchor="t" rtlCol="0">
            <a:normAutofit/>
          </a:bodyPr>
          <a:lstStyle>
            <a:lvl1pPr marL="0" indent="0" algn="l">
              <a:buNone/>
              <a:defRPr lang="en-GB" sz="1200" b="0">
                <a:solidFill>
                  <a:srgbClr val="1F2430"/>
                </a:solidFill>
                <a:latin typeface="Calibri" pitchFamily="34" charset="0"/>
                <a:cs typeface="Calibri" pitchFamily="34" charset="0"/>
              </a:defRPr>
            </a:lvl1pPr>
          </a:lstStyle>
          <a:p>
            <a:r>
              <a:rPr lang="en-GB" dirty="0"/>
              <a:t>How to read the left chart</a:t>
            </a:r>
          </a:p>
        </p:txBody>
      </p:sp>
      <p:sp>
        <p:nvSpPr>
          <p:cNvPr id="6" name="Caption right"/>
          <p:cNvSpPr>
            <a:spLocks noGrp="1"/>
          </p:cNvSpPr>
          <p:nvPr>
            <p:ph type="body" idx="13"/>
          </p:nvPr>
        </p:nvSpPr>
        <p:spPr>
          <a:xfrm>
            <a:off x="6210148" y="5074920"/>
            <a:ext cx="5615788" cy="777240"/>
          </a:xfrm>
          <a:prstGeom prst="rect">
            <a:avLst/>
          </a:prstGeom>
        </p:spPr>
        <p:txBody>
          <a:bodyPr wrap="square" lIns="45720" tIns="45720" rIns="45720" bIns="45720" anchor="t" rtlCol="0">
            <a:normAutofit/>
          </a:bodyPr>
          <a:lstStyle>
            <a:lvl1pPr marL="0" indent="0" algn="l">
              <a:buNone/>
              <a:defRPr lang="en-GB" sz="1200" b="0">
                <a:solidFill>
                  <a:srgbClr val="1F2430"/>
                </a:solidFill>
                <a:latin typeface="Calibri" pitchFamily="34" charset="0"/>
                <a:cs typeface="Calibri" pitchFamily="34" charset="0"/>
              </a:defRPr>
            </a:lvl1pPr>
          </a:lstStyle>
          <a:p>
            <a:r>
              <a:rPr lang="en-GB" dirty="0"/>
              <a:t>How to read the right chart</a:t>
            </a:r>
          </a:p>
        </p:txBody>
      </p:sp>
      <p:sp>
        <p:nvSpPr>
          <p:cNvPr id="7" name="Source"/>
          <p:cNvSpPr>
            <a:spLocks noGrp="1"/>
          </p:cNvSpPr>
          <p:nvPr>
            <p:ph type="body" idx="14"/>
          </p:nvPr>
        </p:nvSpPr>
        <p:spPr>
          <a:xfrm>
            <a:off x="365760" y="5897880"/>
            <a:ext cx="11460175" cy="320040"/>
          </a:xfrm>
          <a:prstGeom prst="rect">
            <a:avLst/>
          </a:prstGeom>
        </p:spPr>
        <p:txBody>
          <a:bodyPr wrap="square" lIns="45720" tIns="45720" rIns="45720" bIns="45720" anchor="ctr" rtlCol="0">
            <a:normAutofit/>
          </a:bodyPr>
          <a:lstStyle>
            <a:lvl1pPr marL="0" indent="0" algn="l">
              <a:buNone/>
              <a:defRPr lang="en-GB" sz="1100" b="0">
                <a:solidFill>
                  <a:srgbClr val="5A5F6B"/>
                </a:solidFill>
                <a:latin typeface="Calibri" pitchFamily="34" charset="0"/>
                <a:cs typeface="Calibri" pitchFamily="34" charset="0"/>
              </a:defRPr>
            </a:lvl1pPr>
          </a:lstStyle>
          <a:p>
            <a:r>
              <a:rPr lang="en-GB" dirty="0"/>
              <a:t>Source: B-Viz facts, as at Fri 9 Oct 2026</a:t>
            </a: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cust" preserve="1" showMasterSp="1">
  <p:cSld name="Table">
    <p:spTree>
      <p:nvGrpSpPr>
        <p:cNvPr id="1" name=""/>
        <p:cNvGrpSpPr/>
        <p:nvPr/>
      </p:nvGrpSpPr>
      <p:grpSpPr>
        <a:xfrm>
          <a:off x="0" y="0"/>
          <a:ext cx="0" cy="0"/>
          <a:chOff x="0" y="0"/>
          <a:chExt cx="0" cy="0"/>
        </a:xfrm>
      </p:grpSpPr>
      <p:sp>
        <p:nvSpPr>
          <p:cNvPr id="2" name="Title"/>
          <p:cNvSpPr>
            <a:spLocks noGrp="1"/>
          </p:cNvSpPr>
          <p:nvPr>
            <p:ph type="title"/>
          </p:nvPr>
        </p:nvSpPr>
        <p:spPr>
          <a:xfrm>
            <a:off x="365760" y="457200"/>
            <a:ext cx="11460175" cy="868680"/>
          </a:xfrm>
          <a:prstGeom prst="rect">
            <a:avLst/>
          </a:prstGeom>
        </p:spPr>
        <p:txBody>
          <a:bodyPr wrap="square" lIns="45720" tIns="45720" rIns="45720" bIns="45720" anchor="b" rtlCol="0">
            <a:normAutofit/>
          </a:bodyPr>
          <a:lstStyle/>
          <a:p>
            <a:r>
              <a:rPr lang="en-GB" dirty="0"/>
              <a:t>Slide title: say what the slide shows</a:t>
            </a:r>
          </a:p>
        </p:txBody>
      </p:sp>
      <p:sp>
        <p:nvSpPr>
          <p:cNvPr id="3" name="Table"/>
          <p:cNvSpPr>
            <a:spLocks noGrp="1"/>
          </p:cNvSpPr>
          <p:nvPr>
            <p:ph type="tbl" idx="10"/>
          </p:nvPr>
        </p:nvSpPr>
        <p:spPr>
          <a:xfrm>
            <a:off x="365760" y="1417320"/>
            <a:ext cx="11460175" cy="4343400"/>
          </a:xfrm>
          <a:prstGeom prst="rect">
            <a:avLst/>
          </a:prstGeom>
        </p:spPr>
        <p:txBody>
          <a:bodyPr wrap="square" lIns="45720" tIns="45720" rIns="45720" bIns="45720" anchor="t" rtlCol="0">
            <a:normAutofit/>
          </a:bodyPr>
          <a:lstStyle/>
          <a:p>
            <a:r>
              <a:rPr lang="en-GB" dirty="0"/>
              <a:t>Insert a table: rows from facts or query</a:t>
            </a:r>
          </a:p>
        </p:txBody>
      </p:sp>
      <p:sp>
        <p:nvSpPr>
          <p:cNvPr id="4" name="Source"/>
          <p:cNvSpPr>
            <a:spLocks noGrp="1"/>
          </p:cNvSpPr>
          <p:nvPr>
            <p:ph type="body" idx="11"/>
          </p:nvPr>
        </p:nvSpPr>
        <p:spPr>
          <a:xfrm>
            <a:off x="365760" y="5897880"/>
            <a:ext cx="11460175" cy="320040"/>
          </a:xfrm>
          <a:prstGeom prst="rect">
            <a:avLst/>
          </a:prstGeom>
        </p:spPr>
        <p:txBody>
          <a:bodyPr wrap="square" lIns="45720" tIns="45720" rIns="45720" bIns="45720" anchor="ctr" rtlCol="0">
            <a:normAutofit/>
          </a:bodyPr>
          <a:lstStyle>
            <a:lvl1pPr marL="0" indent="0" algn="l">
              <a:buNone/>
              <a:defRPr lang="en-GB" sz="1100" b="0">
                <a:solidFill>
                  <a:srgbClr val="5A5F6B"/>
                </a:solidFill>
                <a:latin typeface="Calibri" pitchFamily="34" charset="0"/>
                <a:cs typeface="Calibri" pitchFamily="34" charset="0"/>
              </a:defRPr>
            </a:lvl1pPr>
          </a:lstStyle>
          <a:p>
            <a:r>
              <a:rPr lang="en-GB" dirty="0"/>
              <a:t>Source: B-Viz facts, as at Fri 9 Oct 2026</a:t>
            </a: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cust" preserve="1" showMasterSp="1">
  <p:cSld name="Quote">
    <p:spTree>
      <p:nvGrpSpPr>
        <p:cNvPr id="1" name=""/>
        <p:cNvGrpSpPr/>
        <p:nvPr/>
      </p:nvGrpSpPr>
      <p:grpSpPr>
        <a:xfrm>
          <a:off x="0" y="0"/>
          <a:ext cx="0" cy="0"/>
          <a:chOff x="0" y="0"/>
          <a:chExt cx="0" cy="0"/>
        </a:xfrm>
      </p:grpSpPr>
      <p:sp>
        <p:nvSpPr>
          <p:cNvPr id="2" name="Pink bar"/>
          <p:cNvSpPr/>
          <p:nvPr userDrawn="1"/>
        </p:nvSpPr>
        <p:spPr>
          <a:xfrm>
            <a:off x="365760" y="1280160"/>
            <a:ext cx="73152" cy="3108960"/>
          </a:xfrm>
          <a:prstGeom prst="rect">
            <a:avLst/>
          </a:prstGeom>
          <a:solidFill>
            <a:srgbClr val="E3A6A8"/>
          </a:solidFill>
          <a:ln>
            <a:noFill/>
          </a:ln>
        </p:spPr>
      </p:sp>
      <p:sp>
        <p:nvSpPr>
          <p:cNvPr id="3" name="Quote"/>
          <p:cNvSpPr>
            <a:spLocks noGrp="1"/>
          </p:cNvSpPr>
          <p:nvPr>
            <p:ph type="body" idx="10"/>
          </p:nvPr>
        </p:nvSpPr>
        <p:spPr>
          <a:xfrm>
            <a:off x="685800" y="1188720"/>
            <a:ext cx="11140135" cy="3291840"/>
          </a:xfrm>
          <a:prstGeom prst="rect">
            <a:avLst/>
          </a:prstGeom>
        </p:spPr>
        <p:txBody>
          <a:bodyPr wrap="square" lIns="45720" tIns="45720" rIns="45720" bIns="45720" anchor="ctr" rtlCol="0">
            <a:normAutofit/>
          </a:bodyPr>
          <a:lstStyle>
            <a:lvl1pPr marL="0" indent="0" algn="l">
              <a:lnSpc>
                <a:spcPct val="110000"/>
              </a:lnSpc>
              <a:buNone/>
              <a:defRPr lang="en-GB" sz="3000" b="0" spc="-60">
                <a:solidFill>
                  <a:srgbClr val="1F2430"/>
                </a:solidFill>
                <a:latin typeface="Calibri" pitchFamily="34" charset="0"/>
                <a:cs typeface="Calibri" pitchFamily="34" charset="0"/>
              </a:defRPr>
            </a:lvl1pPr>
          </a:lstStyle>
          <a:p>
            <a:r>
              <a:rPr lang="en-GB" dirty="0"/>
              <a:t>“The customer's words, verbatim from the record”</a:t>
            </a:r>
          </a:p>
        </p:txBody>
      </p:sp>
      <p:sp>
        <p:nvSpPr>
          <p:cNvPr id="4" name="Attribution"/>
          <p:cNvSpPr>
            <a:spLocks noGrp="1"/>
          </p:cNvSpPr>
          <p:nvPr>
            <p:ph type="body" idx="11"/>
          </p:nvPr>
        </p:nvSpPr>
        <p:spPr>
          <a:xfrm>
            <a:off x="685800" y="4572000"/>
            <a:ext cx="11140135" cy="502920"/>
          </a:xfrm>
          <a:prstGeom prst="rect">
            <a:avLst/>
          </a:prstGeom>
        </p:spPr>
        <p:txBody>
          <a:bodyPr wrap="square" lIns="45720" tIns="45720" rIns="45720" bIns="45720" anchor="t" rtlCol="0">
            <a:normAutofit/>
          </a:bodyPr>
          <a:lstStyle>
            <a:lvl1pPr marL="0" indent="0" algn="l">
              <a:buNone/>
              <a:defRPr lang="en-GB" sz="1600" b="0">
                <a:solidFill>
                  <a:srgbClr val="5A5F6B"/>
                </a:solidFill>
                <a:latin typeface="Calibri" pitchFamily="34" charset="0"/>
                <a:cs typeface="Calibri" pitchFamily="34" charset="0"/>
              </a:defRPr>
            </a:lvl1pPr>
          </a:lstStyle>
          <a:p>
            <a:r>
              <a:rPr lang="en-GB" dirty="0"/>
              <a:t>Name, role, organisation, date</a:t>
            </a:r>
          </a:p>
        </p:txBody>
      </p:sp>
      <p:sp>
        <p:nvSpPr>
          <p:cNvPr id="5" name="Source"/>
          <p:cNvSpPr>
            <a:spLocks noGrp="1"/>
          </p:cNvSpPr>
          <p:nvPr>
            <p:ph type="body" idx="12"/>
          </p:nvPr>
        </p:nvSpPr>
        <p:spPr>
          <a:xfrm>
            <a:off x="365760" y="5897880"/>
            <a:ext cx="11460175" cy="320040"/>
          </a:xfrm>
          <a:prstGeom prst="rect">
            <a:avLst/>
          </a:prstGeom>
        </p:spPr>
        <p:txBody>
          <a:bodyPr wrap="square" lIns="45720" tIns="45720" rIns="45720" bIns="45720" anchor="ctr" rtlCol="0">
            <a:normAutofit/>
          </a:bodyPr>
          <a:lstStyle>
            <a:lvl1pPr marL="0" indent="0" algn="l">
              <a:buNone/>
              <a:defRPr lang="en-GB" sz="1100" b="0">
                <a:solidFill>
                  <a:srgbClr val="5A5F6B"/>
                </a:solidFill>
                <a:latin typeface="Calibri" pitchFamily="34" charset="0"/>
                <a:cs typeface="Calibri" pitchFamily="34" charset="0"/>
              </a:defRPr>
            </a:lvl1pPr>
          </a:lstStyle>
          <a:p>
            <a:r>
              <a:rPr lang="en-GB" dirty="0"/>
              <a:t>Source: B-Viz facts, as at Fri 9 Oct 2026</a:t>
            </a: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cust" preserve="1" showMasterSp="0">
  <p:cSld name="Closing">
    <p:bg>
      <p:bgPr>
        <a:solidFill>
          <a:srgbClr val="1F2430"/>
        </a:solidFill>
        <a:effectLst/>
      </p:bgPr>
    </p:bg>
    <p:spTree>
      <p:nvGrpSpPr>
        <p:cNvPr id="1" name=""/>
        <p:cNvGrpSpPr/>
        <p:nvPr/>
      </p:nvGrpSpPr>
      <p:grpSpPr>
        <a:xfrm>
          <a:off x="0" y="0"/>
          <a:ext cx="0" cy="0"/>
          <a:chOff x="0" y="0"/>
          <a:chExt cx="0" cy="0"/>
        </a:xfrm>
      </p:grpSpPr>
      <p:grpSp>
        <p:nvGrpSpPr>
          <p:cNvPr id="2" name="B-Viz symbol"/>
          <p:cNvGrpSpPr/>
          <p:nvPr userDrawn="1"/>
        </p:nvGrpSpPr>
        <p:grpSpPr>
          <a:xfrm>
            <a:off x="5780888" y="1234440"/>
            <a:ext cx="629920" cy="566928"/>
            <a:chOff x="5780888" y="1234440"/>
            <a:chExt cx="629920" cy="566928"/>
          </a:xfrm>
        </p:grpSpPr>
        <p:sp>
          <p:nvSpPr>
            <p:cNvPr id="3" name="B-Viz symbol left"/>
            <p:cNvSpPr/>
            <p:nvPr userDrawn="1"/>
          </p:nvSpPr>
          <p:spPr>
            <a:xfrm>
              <a:off x="5780888" y="1234440"/>
              <a:ext cx="283464" cy="566928"/>
            </a:xfrm>
            <a:custGeom>
              <a:avLst/>
              <a:gdLst/>
              <a:ahLst/>
              <a:cxnLst/>
              <a:rect l="0" t="0" r="r" b="b"/>
              <a:pathLst>
                <a:path w="36000" h="72000">
                  <a:moveTo>
                    <a:pt x="36000" y="0"/>
                  </a:moveTo>
                  <a:arcTo wR="36000" hR="36000" stAng="16200000" swAng="-10800000"/>
                  <a:close/>
                </a:path>
              </a:pathLst>
            </a:custGeom>
            <a:solidFill>
              <a:srgbClr val="F7F5F3"/>
            </a:solidFill>
            <a:ln>
              <a:noFill/>
            </a:ln>
          </p:spPr>
        </p:sp>
        <p:sp>
          <p:nvSpPr>
            <p:cNvPr id="4" name="B-Viz symbol right"/>
            <p:cNvSpPr/>
            <p:nvPr userDrawn="1"/>
          </p:nvSpPr>
          <p:spPr>
            <a:xfrm>
              <a:off x="6127344" y="1234440"/>
              <a:ext cx="283464" cy="566928"/>
            </a:xfrm>
            <a:custGeom>
              <a:avLst/>
              <a:gdLst/>
              <a:ahLst/>
              <a:cxnLst/>
              <a:rect l="0" t="0" r="r" b="b"/>
              <a:pathLst>
                <a:path w="36000" h="72000">
                  <a:moveTo>
                    <a:pt x="0" y="0"/>
                  </a:moveTo>
                  <a:arcTo wR="36000" hR="36000" stAng="16200000" swAng="10800000"/>
                  <a:close/>
                </a:path>
              </a:pathLst>
            </a:custGeom>
            <a:solidFill>
              <a:srgbClr val="E3A6A8"/>
            </a:solidFill>
            <a:ln>
              <a:noFill/>
            </a:ln>
          </p:spPr>
        </p:sp>
      </p:grpSp>
      <p:sp>
        <p:nvSpPr>
          <p:cNvPr id="5" name="Title"/>
          <p:cNvSpPr>
            <a:spLocks noGrp="1"/>
          </p:cNvSpPr>
          <p:nvPr>
            <p:ph type="title"/>
          </p:nvPr>
        </p:nvSpPr>
        <p:spPr>
          <a:xfrm>
            <a:off x="548640" y="2331720"/>
            <a:ext cx="11094415" cy="1097280"/>
          </a:xfrm>
          <a:prstGeom prst="rect">
            <a:avLst/>
          </a:prstGeom>
        </p:spPr>
        <p:txBody>
          <a:bodyPr wrap="square" lIns="45720" tIns="45720" rIns="45720" bIns="45720" anchor="ctr" rtlCol="0">
            <a:normAutofit/>
          </a:bodyPr>
          <a:lstStyle>
            <a:lvl1pPr marL="0" indent="0" algn="ctr">
              <a:buNone/>
              <a:defRPr lang="en-GB" sz="4000" b="1" spc="-100">
                <a:solidFill>
                  <a:srgbClr val="F7F5F3"/>
                </a:solidFill>
                <a:latin typeface="Calibri" pitchFamily="34" charset="0"/>
                <a:cs typeface="Calibri" pitchFamily="34" charset="0"/>
              </a:defRPr>
            </a:lvl1pPr>
          </a:lstStyle>
          <a:p>
            <a:r>
              <a:rPr lang="en-GB" dirty="0"/>
              <a:t>Next steps</a:t>
            </a:r>
          </a:p>
        </p:txBody>
      </p:sp>
      <p:sp>
        <p:nvSpPr>
          <p:cNvPr id="6" name="Pink rule"/>
          <p:cNvSpPr/>
          <p:nvPr userDrawn="1"/>
        </p:nvSpPr>
        <p:spPr>
          <a:xfrm>
            <a:off x="5550408" y="3566160"/>
            <a:ext cx="1097280" cy="54864"/>
          </a:xfrm>
          <a:prstGeom prst="rect">
            <a:avLst/>
          </a:prstGeom>
          <a:solidFill>
            <a:srgbClr val="E3A6A8"/>
          </a:solidFill>
          <a:ln>
            <a:noFill/>
          </a:ln>
        </p:spPr>
      </p:sp>
      <p:sp>
        <p:nvSpPr>
          <p:cNvPr id="7" name="Steps"/>
          <p:cNvSpPr>
            <a:spLocks noGrp="1"/>
          </p:cNvSpPr>
          <p:nvPr>
            <p:ph type="body" idx="1"/>
          </p:nvPr>
        </p:nvSpPr>
        <p:spPr>
          <a:xfrm>
            <a:off x="1280160" y="3749040"/>
            <a:ext cx="9631375" cy="1737360"/>
          </a:xfrm>
          <a:prstGeom prst="rect">
            <a:avLst/>
          </a:prstGeom>
        </p:spPr>
        <p:txBody>
          <a:bodyPr wrap="square" lIns="45720" tIns="45720" rIns="45720" bIns="45720" anchor="t" rtlCol="0">
            <a:normAutofit/>
          </a:bodyPr>
          <a:lstStyle>
            <a:lvl1pPr marL="0" indent="0" algn="ctr">
              <a:buNone/>
              <a:defRPr lang="en-GB" sz="1800" b="0">
                <a:solidFill>
                  <a:srgbClr val="F7F5F3"/>
                </a:solidFill>
                <a:latin typeface="Calibri" pitchFamily="34" charset="0"/>
                <a:cs typeface="Calibri" pitchFamily="34" charset="0"/>
              </a:defRPr>
            </a:lvl1pPr>
          </a:lstStyle>
          <a:p>
            <a:r>
              <a:rPr lang="en-GB" dirty="0"/>
              <a:t>Who does what, by when</a:t>
            </a:r>
          </a:p>
        </p:txBody>
      </p:sp>
      <p:sp>
        <p:nvSpPr>
          <p:cNvPr id="8" name="As at"/>
          <p:cNvSpPr>
            <a:spLocks noGrp="1"/>
          </p:cNvSpPr>
          <p:nvPr>
            <p:ph type="body" idx="13"/>
          </p:nvPr>
        </p:nvSpPr>
        <p:spPr>
          <a:xfrm>
            <a:off x="548640" y="5806440"/>
            <a:ext cx="11094415" cy="411480"/>
          </a:xfrm>
          <a:prstGeom prst="rect">
            <a:avLst/>
          </a:prstGeom>
        </p:spPr>
        <p:txBody>
          <a:bodyPr wrap="square" lIns="45720" tIns="45720" rIns="45720" bIns="45720" anchor="ctr" rtlCol="0">
            <a:normAutofit/>
          </a:bodyPr>
          <a:lstStyle>
            <a:lvl1pPr marL="0" indent="0" algn="ctr">
              <a:buNone/>
              <a:defRPr lang="en-GB" sz="1200" b="0">
                <a:solidFill>
                  <a:srgbClr val="E3A6A8"/>
                </a:solidFill>
                <a:latin typeface="Consolas" pitchFamily="49" charset="0"/>
                <a:cs typeface="Consolas" pitchFamily="49" charset="0"/>
              </a:defRPr>
            </a:lvl1pPr>
          </a:lstStyle>
          <a:p>
            <a:r>
              <a:rPr lang="en-GB" dirty="0"/>
              <a:t>As at Fri 9 Oct 2026</a:t>
            </a:r>
          </a:p>
        </p:txBody>
      </p:sp>
    </p:spTree>
    <p:extLst>
      <p:ext uri="{BB962C8B-B14F-4D97-AF65-F5344CB8AC3E}">
        <p14:creationId xmlns:p14="http://schemas.microsoft.com/office/powerpoint/2010/main" val="388923693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F3"/>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365760" y="457200"/>
            <a:ext cx="11460175" cy="868680"/>
          </a:xfrm>
          <a:prstGeom prst="rect">
            <a:avLst/>
          </a:prstGeom>
        </p:spPr>
        <p:txBody>
          <a:bodyPr wrap="square" lIns="45720" tIns="45720" rIns="45720" bIns="45720" anchor="b" rtlCol="0">
            <a:normAutofit/>
          </a:bodyPr>
          <a:lstStyle/>
          <a:p>
            <a:r>
              <a:rPr lang="en-GB" dirty="0"/>
              <a:t>Slide title: say what the slide shows</a:t>
            </a:r>
          </a:p>
        </p:txBody>
      </p:sp>
      <p:sp>
        <p:nvSpPr>
          <p:cNvPr id="3" name="Text"/>
          <p:cNvSpPr>
            <a:spLocks noGrp="1"/>
          </p:cNvSpPr>
          <p:nvPr>
            <p:ph type="body" idx="1"/>
          </p:nvPr>
        </p:nvSpPr>
        <p:spPr>
          <a:xfrm>
            <a:off x="365760" y="1463040"/>
            <a:ext cx="11460175" cy="4663440"/>
          </a:xfrm>
          <a:prstGeom prst="rect">
            <a:avLst/>
          </a:prstGeom>
        </p:spPr>
        <p:txBody>
          <a:bodyPr wrap="square" lIns="45720" tIns="45720" rIns="45720" bIns="45720" anchor="t" rtlCol="0">
            <a:normAutofit/>
          </a:bodyPr>
          <a:lstStyle/>
          <a:p>
            <a:r>
              <a:rPr lang="en-GB" dirty="0"/>
              <a:t>Lead with the answer, then short bullets</a:t>
            </a:r>
          </a:p>
        </p:txBody>
      </p:sp>
      <p:sp>
        <p:nvSpPr>
          <p:cNvPr id="4" name="Brand rule"/>
          <p:cNvSpPr/>
          <p:nvPr userDrawn="1"/>
        </p:nvSpPr>
        <p:spPr>
          <a:xfrm>
            <a:off x="365760" y="329184"/>
            <a:ext cx="548640" cy="54864"/>
          </a:xfrm>
          <a:prstGeom prst="rect">
            <a:avLst/>
          </a:prstGeom>
          <a:solidFill>
            <a:srgbClr val="E3A6A8"/>
          </a:solidFill>
          <a:ln>
            <a:noFill/>
          </a:ln>
        </p:spPr>
      </p:sp>
      <p:sp>
        <p:nvSpPr>
          <p:cNvPr id="5" name="Footer rule"/>
          <p:cNvSpPr/>
          <p:nvPr userDrawn="1"/>
        </p:nvSpPr>
        <p:spPr>
          <a:xfrm>
            <a:off x="365760" y="6309360"/>
            <a:ext cx="11460175" cy="10973"/>
          </a:xfrm>
          <a:prstGeom prst="rect">
            <a:avLst/>
          </a:prstGeom>
          <a:solidFill>
            <a:srgbClr val="E4DEDB"/>
          </a:solidFill>
          <a:ln>
            <a:noFill/>
          </a:ln>
        </p:spPr>
      </p:sp>
      <p:grpSp>
        <p:nvGrpSpPr>
          <p:cNvPr id="6" name="B-Viz symbol"/>
          <p:cNvGrpSpPr/>
          <p:nvPr userDrawn="1"/>
        </p:nvGrpSpPr>
        <p:grpSpPr>
          <a:xfrm>
            <a:off x="365760" y="6455664"/>
            <a:ext cx="203200" cy="182880"/>
            <a:chOff x="365760" y="6455664"/>
            <a:chExt cx="203200" cy="182880"/>
          </a:xfrm>
        </p:grpSpPr>
        <p:sp>
          <p:nvSpPr>
            <p:cNvPr id="7" name="B-Viz symbol left"/>
            <p:cNvSpPr/>
            <p:nvPr userDrawn="1"/>
          </p:nvSpPr>
          <p:spPr>
            <a:xfrm>
              <a:off x="365760" y="6455664"/>
              <a:ext cx="91440" cy="182880"/>
            </a:xfrm>
            <a:custGeom>
              <a:avLst/>
              <a:gdLst/>
              <a:ahLst/>
              <a:cxnLst/>
              <a:rect l="0" t="0" r="r" b="b"/>
              <a:pathLst>
                <a:path w="36000" h="72000">
                  <a:moveTo>
                    <a:pt x="36000" y="0"/>
                  </a:moveTo>
                  <a:arcTo wR="36000" hR="36000" stAng="16200000" swAng="-10800000"/>
                  <a:close/>
                </a:path>
              </a:pathLst>
            </a:custGeom>
            <a:solidFill>
              <a:srgbClr val="1F2430"/>
            </a:solidFill>
            <a:ln>
              <a:noFill/>
            </a:ln>
          </p:spPr>
        </p:sp>
        <p:sp>
          <p:nvSpPr>
            <p:cNvPr id="8" name="B-Viz symbol right"/>
            <p:cNvSpPr/>
            <p:nvPr userDrawn="1"/>
          </p:nvSpPr>
          <p:spPr>
            <a:xfrm>
              <a:off x="477520" y="6455664"/>
              <a:ext cx="91440" cy="182880"/>
            </a:xfrm>
            <a:custGeom>
              <a:avLst/>
              <a:gdLst/>
              <a:ahLst/>
              <a:cxnLst/>
              <a:rect l="0" t="0" r="r" b="b"/>
              <a:pathLst>
                <a:path w="36000" h="72000">
                  <a:moveTo>
                    <a:pt x="0" y="0"/>
                  </a:moveTo>
                  <a:arcTo wR="36000" hR="36000" stAng="16200000" swAng="10800000"/>
                  <a:close/>
                </a:path>
              </a:pathLst>
            </a:custGeom>
            <a:solidFill>
              <a:srgbClr val="E3A6A8"/>
            </a:solidFill>
            <a:ln>
              <a:noFill/>
            </a:ln>
          </p:spPr>
        </p:sp>
      </p:grpSp>
      <p:sp>
        <p:nvSpPr>
          <p:cNvPr id="9" name="Slide number"/>
          <p:cNvSpPr txBox="1"/>
          <p:nvPr userDrawn="1"/>
        </p:nvSpPr>
        <p:spPr>
          <a:xfrm>
            <a:off x="10911535" y="6400800"/>
            <a:ext cx="914400" cy="274320"/>
          </a:xfrm>
          <a:prstGeom prst="rect">
            <a:avLst/>
          </a:prstGeom>
          <a:noFill/>
        </p:spPr>
        <p:txBody>
          <a:bodyPr wrap="square" lIns="0" tIns="0" rIns="0" bIns="0" anchor="ctr" rtlCol="0">
            <a:noAutofit/>
          </a:bodyPr>
          <a:lstStyle/>
          <a:p>
            <a:pPr algn="r"/>
            <a:fld id="{6F4C2E1A-8B3D-4E5F-9A7B-2C1D0E9F8A6B}" type="slidenum">
              <a:rPr lang="en-GB" sz="1000" b="0">
                <a:solidFill>
                  <a:srgbClr val="5A5F6B"/>
                </a:solidFill>
                <a:latin typeface="Consolas" pitchFamily="49" charset="0"/>
                <a:cs typeface="Consolas" pitchFamily="49" charset="0"/>
              </a:rPr>
              <a:t>‹#›</a:t>
            </a:fld>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a:lnSpc>
          <a:spcPct val="95000"/>
        </a:lnSpc>
        <a:buNone/>
        <a:defRPr lang="en-GB" sz="3000" b="1" spc="-75">
          <a:solidFill>
            <a:srgbClr val="1F2430"/>
          </a:solidFill>
          <a:latin typeface="Calibri" pitchFamily="34" charset="0"/>
          <a:cs typeface="Calibri" pitchFamily="34" charset="0"/>
        </a:defRPr>
      </a:lvl1pPr>
    </p:titleStyle>
    <p:bodyStyle>
      <a:lvl1pPr marL="274320" indent="-274320" algn="l">
        <a:lnSpc>
          <a:spcPct val="110000"/>
        </a:lnSpc>
        <a:spcBef>
          <a:spcPts val="1200"/>
        </a:spcBef>
        <a:buClr>
          <a:srgbClr val="9E4A50"/>
        </a:buClr>
        <a:buFont typeface="Arial"/>
        <a:buChar char="•"/>
        <a:defRPr lang="en-GB" sz="2000" b="0">
          <a:solidFill>
            <a:srgbClr val="1F2430"/>
          </a:solidFill>
          <a:latin typeface="Calibri" pitchFamily="34" charset="0"/>
          <a:cs typeface="Calibri" pitchFamily="34" charset="0"/>
        </a:defRPr>
      </a:lvl1pPr>
      <a:lvl2pPr marL="594360" indent="-256032" algn="l">
        <a:lnSpc>
          <a:spcPct val="110000"/>
        </a:lnSpc>
        <a:spcBef>
          <a:spcPts val="600"/>
        </a:spcBef>
        <a:buClr>
          <a:srgbClr val="9E4A50"/>
        </a:buClr>
        <a:buFont typeface="Arial"/>
        <a:buChar char="–"/>
        <a:defRPr lang="en-GB" sz="1700" b="0">
          <a:solidFill>
            <a:srgbClr val="1F2430"/>
          </a:solidFill>
          <a:latin typeface="Calibri" pitchFamily="34" charset="0"/>
          <a:cs typeface="Calibri" pitchFamily="34" charset="0"/>
        </a:defRPr>
      </a:lvl2pPr>
      <a:lvl3pPr marL="914400" indent="-228600" algn="l">
        <a:lnSpc>
          <a:spcPct val="110000"/>
        </a:lnSpc>
        <a:spcBef>
          <a:spcPts val="400"/>
        </a:spcBef>
        <a:buClr>
          <a:srgbClr val="9E4A50"/>
        </a:buClr>
        <a:buFont typeface="Arial"/>
        <a:buChar char="•"/>
        <a:defRPr lang="en-GB" sz="1500" b="0">
          <a:solidFill>
            <a:srgbClr val="1F2430"/>
          </a:solidFill>
          <a:latin typeface="Calibri" pitchFamily="34" charset="0"/>
          <a:cs typeface="Calibri" pitchFamily="34" charset="0"/>
        </a:defRPr>
      </a:lvl3pPr>
    </p:bodyStyle>
    <p:otherStyle>
      <a:lvl1pPr>
        <a:defRPr lang="en-GB" sz="1400" b="0">
          <a:solidFill>
            <a:srgbClr val="1F2430"/>
          </a:solidFill>
          <a:latin typeface="Calibri" pitchFamily="34" charset="0"/>
          <a:cs typeface="Calibri" pitchFamily="34" charset="0"/>
        </a:defRPr>
      </a:lvl1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Fenmoor Specialty Underwriting: account review</a:t>
            </a:r>
          </a:p>
        </p:txBody>
      </p:sp>
      <p:sp>
        <p:nvSpPr>
          <p:cNvPr id="3" name="Subtitle 2"/>
          <p:cNvSpPr>
            <a:spLocks noGrp="1"/>
          </p:cNvSpPr>
          <p:nvPr>
            <p:ph type="subTitle" idx="1"/>
          </p:nvPr>
        </p:nvSpPr>
        <p:spPr/>
        <p:txBody>
          <a:bodyPr/>
          <a:lstStyle/>
          <a:p>
            <a:r>
              <a:t>For Callum Reid, Head of Underwriting Operations. Prepared by Daniel Okafor</a:t>
            </a:r>
          </a:p>
        </p:txBody>
      </p:sp>
      <p:sp>
        <p:nvSpPr>
          <p:cNvPr id="4" name="Text Placeholder 3"/>
          <p:cNvSpPr>
            <a:spLocks noGrp="1"/>
          </p:cNvSpPr>
          <p:nvPr>
            <p:ph type="body" idx="13"/>
          </p:nvPr>
        </p:nvSpPr>
        <p:spPr/>
        <p:txBody>
          <a:bodyPr/>
          <a:lstStyle/>
          <a:p>
            <a:r>
              <a:t>As at Fri 9 Oct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account on one line</a:t>
            </a:r>
          </a:p>
        </p:txBody>
      </p:sp>
      <p:sp>
        <p:nvSpPr>
          <p:cNvPr id="3" name="Text Placeholder 2"/>
          <p:cNvSpPr>
            <a:spLocks noGrp="1"/>
          </p:cNvSpPr>
          <p:nvPr>
            <p:ph type="body" idx="10"/>
          </p:nvPr>
        </p:nvSpPr>
        <p:spPr/>
        <p:txBody>
          <a:bodyPr/>
          <a:lstStyle/>
          <a:p>
            <a:r>
              <a:t>Enterprise since the Wed 1 Jul 2026 renewal; the term in force ends before Thu 1 Jul 2027.</a:t>
            </a:r>
          </a:p>
        </p:txBody>
      </p:sp>
      <p:sp>
        <p:nvSpPr>
          <p:cNvPr id="4" name="Text Placeholder 3"/>
          <p:cNvSpPr>
            <a:spLocks noGrp="1"/>
          </p:cNvSpPr>
          <p:nvPr>
            <p:ph type="body" idx="11"/>
          </p:nvPr>
        </p:nvSpPr>
        <p:spPr/>
        <p:txBody>
          <a:bodyPr wrap="none">
            <a:noAutofit/>
          </a:bodyPr>
          <a:lstStyle/>
          <a:p>
            <a:r>
              <a:rPr sz="2900"/>
              <a:t>£125,000</a:t>
            </a:r>
          </a:p>
        </p:txBody>
      </p:sp>
      <p:sp>
        <p:nvSpPr>
          <p:cNvPr id="5" name="Text Placeholder 4"/>
          <p:cNvSpPr>
            <a:spLocks noGrp="1"/>
          </p:cNvSpPr>
          <p:nvPr>
            <p:ph type="body" idx="12"/>
          </p:nvPr>
        </p:nvSpPr>
        <p:spPr/>
        <p:txBody>
          <a:bodyPr/>
          <a:lstStyle/>
          <a:p>
            <a:r>
              <a:t>Contracted ARR</a:t>
            </a:r>
          </a:p>
        </p:txBody>
      </p:sp>
      <p:sp>
        <p:nvSpPr>
          <p:cNvPr id="6" name="Text Placeholder 5"/>
          <p:cNvSpPr>
            <a:spLocks noGrp="1"/>
          </p:cNvSpPr>
          <p:nvPr>
            <p:ph type="body" idx="13"/>
          </p:nvPr>
        </p:nvSpPr>
        <p:spPr/>
        <p:txBody>
          <a:bodyPr/>
          <a:lstStyle/>
          <a:p>
            <a:r>
              <a:t>Enterprise order form</a:t>
            </a:r>
          </a:p>
        </p:txBody>
      </p:sp>
      <p:sp>
        <p:nvSpPr>
          <p:cNvPr id="7" name="Text Placeholder 6"/>
          <p:cNvSpPr>
            <a:spLocks noGrp="1"/>
          </p:cNvSpPr>
          <p:nvPr>
            <p:ph type="body" idx="14"/>
          </p:nvPr>
        </p:nvSpPr>
        <p:spPr/>
        <p:txBody>
          <a:bodyPr wrap="none">
            <a:noAutofit/>
          </a:bodyPr>
          <a:lstStyle/>
          <a:p>
            <a:r>
              <a:rPr sz="2900"/>
              <a:t>64 of 150</a:t>
            </a:r>
          </a:p>
        </p:txBody>
      </p:sp>
      <p:sp>
        <p:nvSpPr>
          <p:cNvPr id="8" name="Text Placeholder 7"/>
          <p:cNvSpPr>
            <a:spLocks noGrp="1"/>
          </p:cNvSpPr>
          <p:nvPr>
            <p:ph type="body" idx="15"/>
          </p:nvPr>
        </p:nvSpPr>
        <p:spPr/>
        <p:txBody>
          <a:bodyPr/>
          <a:lstStyle/>
          <a:p>
            <a:r>
              <a:t>Active users</a:t>
            </a:r>
          </a:p>
        </p:txBody>
      </p:sp>
      <p:sp>
        <p:nvSpPr>
          <p:cNvPr id="9" name="Text Placeholder 8"/>
          <p:cNvSpPr>
            <a:spLocks noGrp="1"/>
          </p:cNvSpPr>
          <p:nvPr>
            <p:ph type="body" idx="16"/>
          </p:nvPr>
        </p:nvSpPr>
        <p:spPr/>
        <p:txBody>
          <a:bodyPr/>
          <a:lstStyle/>
          <a:p>
            <a:r>
              <a:t>Sep 2026, of the seats included</a:t>
            </a:r>
          </a:p>
        </p:txBody>
      </p:sp>
      <p:sp>
        <p:nvSpPr>
          <p:cNvPr id="10" name="Text Placeholder 9"/>
          <p:cNvSpPr>
            <a:spLocks noGrp="1"/>
          </p:cNvSpPr>
          <p:nvPr>
            <p:ph type="body" idx="17"/>
          </p:nvPr>
        </p:nvSpPr>
        <p:spPr/>
        <p:txBody>
          <a:bodyPr wrap="none">
            <a:noAutofit/>
          </a:bodyPr>
          <a:lstStyle/>
          <a:p>
            <a:r>
              <a:rPr sz="2900"/>
              <a:t>9 of 20</a:t>
            </a:r>
          </a:p>
        </p:txBody>
      </p:sp>
      <p:sp>
        <p:nvSpPr>
          <p:cNvPr id="11" name="Text Placeholder 10"/>
          <p:cNvSpPr>
            <a:spLocks noGrp="1"/>
          </p:cNvSpPr>
          <p:nvPr>
            <p:ph type="body" idx="18"/>
          </p:nvPr>
        </p:nvSpPr>
        <p:spPr/>
        <p:txBody>
          <a:bodyPr/>
          <a:lstStyle/>
          <a:p>
            <a:r>
              <a:t>Connectors</a:t>
            </a:r>
          </a:p>
        </p:txBody>
      </p:sp>
      <p:sp>
        <p:nvSpPr>
          <p:cNvPr id="12" name="Text Placeholder 11"/>
          <p:cNvSpPr>
            <a:spLocks noGrp="1"/>
          </p:cNvSpPr>
          <p:nvPr>
            <p:ph type="body" idx="19"/>
          </p:nvPr>
        </p:nvSpPr>
        <p:spPr/>
        <p:txBody>
          <a:bodyPr/>
          <a:lstStyle/>
          <a:p>
            <a:r>
              <a:t>configured of included</a:t>
            </a:r>
          </a:p>
        </p:txBody>
      </p:sp>
      <p:sp>
        <p:nvSpPr>
          <p:cNvPr id="13" name="Text Placeholder 12"/>
          <p:cNvSpPr>
            <a:spLocks noGrp="1"/>
          </p:cNvSpPr>
          <p:nvPr>
            <p:ph type="body" idx="20"/>
          </p:nvPr>
        </p:nvSpPr>
        <p:spPr/>
        <p:txBody>
          <a:bodyPr wrap="none">
            <a:noAutofit/>
          </a:bodyPr>
          <a:lstStyle/>
          <a:p>
            <a:r>
              <a:rPr sz="2900"/>
              <a:t>1 Jul 2027</a:t>
            </a:r>
          </a:p>
        </p:txBody>
      </p:sp>
      <p:sp>
        <p:nvSpPr>
          <p:cNvPr id="14" name="Text Placeholder 13"/>
          <p:cNvSpPr>
            <a:spLocks noGrp="1"/>
          </p:cNvSpPr>
          <p:nvPr>
            <p:ph type="body" idx="21"/>
          </p:nvPr>
        </p:nvSpPr>
        <p:spPr/>
        <p:txBody>
          <a:bodyPr/>
          <a:lstStyle/>
          <a:p>
            <a:r>
              <a:t>Next renewal</a:t>
            </a:r>
          </a:p>
        </p:txBody>
      </p:sp>
      <p:sp>
        <p:nvSpPr>
          <p:cNvPr id="15" name="Text Placeholder 14"/>
          <p:cNvSpPr>
            <a:spLocks noGrp="1"/>
          </p:cNvSpPr>
          <p:nvPr>
            <p:ph type="body" idx="22"/>
          </p:nvPr>
        </p:nvSpPr>
        <p:spPr/>
        <p:txBody>
          <a:bodyPr/>
          <a:lstStyle/>
          <a:p>
            <a:r>
              <a:t>facts renewals</a:t>
            </a:r>
          </a:p>
        </p:txBody>
      </p:sp>
      <p:sp>
        <p:nvSpPr>
          <p:cNvPr id="16" name="Text Placeholder 15"/>
          <p:cNvSpPr>
            <a:spLocks noGrp="1"/>
          </p:cNvSpPr>
          <p:nvPr>
            <p:ph type="body" idx="23"/>
          </p:nvPr>
        </p:nvSpPr>
        <p:spPr/>
        <p:txBody>
          <a:bodyPr/>
          <a:lstStyle/>
          <a:p>
            <a:r>
              <a:t>Source: B-Viz facts, as at Fri 9 Oct 2026; facts arr, usage_headroom, renewals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Active users over the term</a:t>
            </a:r>
          </a:p>
        </p:txBody>
      </p:sp>
      <p:sp>
        <p:nvSpPr>
          <p:cNvPr id="4" name="Text Placeholder 3"/>
          <p:cNvSpPr>
            <a:spLocks noGrp="1"/>
          </p:cNvSpPr>
          <p:nvPr>
            <p:ph type="body" idx="11"/>
          </p:nvPr>
        </p:nvSpPr>
        <p:spPr/>
        <p:txBody>
          <a:bodyPr/>
          <a:lstStyle/>
          <a:p>
            <a:r>
              <a:t>Daily active users, averaged and at their peak</a:t>
            </a:r>
          </a:p>
        </p:txBody>
      </p:sp>
      <p:sp>
        <p:nvSpPr>
          <p:cNvPr id="5" name="Text Placeholder 4"/>
          <p:cNvSpPr>
            <a:spLocks noGrp="1"/>
          </p:cNvSpPr>
          <p:nvPr>
            <p:ph type="body" idx="12"/>
          </p:nvPr>
        </p:nvSpPr>
        <p:spPr/>
        <p:txBody>
          <a:bodyPr/>
          <a:lstStyle/>
          <a:p>
            <a:r>
              <a:t>Source: B-Viz facts, as at Fri 9 Oct 2026; query chat.usage (org_001)</a:t>
            </a:r>
          </a:p>
        </p:txBody>
      </p:sp>
      <p:pic>
        <p:nvPicPr>
          <p:cNvPr id="6" name="Picture 5" descr="4e568a6bd8ce-1417b1f6.png"/>
          <p:cNvPicPr>
            <a:picLocks noChangeAspect="1"/>
          </p:cNvPicPr>
          <p:nvPr/>
        </p:nvPicPr>
        <p:blipFill>
          <a:blip r:embed="rId2"/>
          <a:stretch>
            <a:fillRect/>
          </a:stretch>
        </p:blipFill>
        <p:spPr>
          <a:xfrm>
            <a:off x="365760" y="1801715"/>
            <a:ext cx="11460175" cy="3208849"/>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Questions asked over the term</a:t>
            </a:r>
          </a:p>
        </p:txBody>
      </p:sp>
      <p:sp>
        <p:nvSpPr>
          <p:cNvPr id="4" name="Text Placeholder 3"/>
          <p:cNvSpPr>
            <a:spLocks noGrp="1"/>
          </p:cNvSpPr>
          <p:nvPr>
            <p:ph type="body" idx="11"/>
          </p:nvPr>
        </p:nvSpPr>
        <p:spPr/>
        <p:txBody>
          <a:bodyPr/>
          <a:lstStyle/>
          <a:p>
            <a:r>
              <a:t>Questions asked of B-Viz each month</a:t>
            </a:r>
          </a:p>
        </p:txBody>
      </p:sp>
      <p:sp>
        <p:nvSpPr>
          <p:cNvPr id="5" name="Text Placeholder 4"/>
          <p:cNvSpPr>
            <a:spLocks noGrp="1"/>
          </p:cNvSpPr>
          <p:nvPr>
            <p:ph type="body" idx="12"/>
          </p:nvPr>
        </p:nvSpPr>
        <p:spPr/>
        <p:txBody>
          <a:bodyPr/>
          <a:lstStyle/>
          <a:p>
            <a:r>
              <a:t>Source: B-Viz facts, as at Fri 9 Oct 2026; query chat.usage (org_001)</a:t>
            </a:r>
          </a:p>
        </p:txBody>
      </p:sp>
      <p:pic>
        <p:nvPicPr>
          <p:cNvPr id="6" name="Picture 5" descr="732cdf92c4cc-94e68c41.png"/>
          <p:cNvPicPr>
            <a:picLocks noChangeAspect="1"/>
          </p:cNvPicPr>
          <p:nvPr/>
        </p:nvPicPr>
        <p:blipFill>
          <a:blip r:embed="rId2"/>
          <a:stretch>
            <a:fillRect/>
          </a:stretch>
        </p:blipFill>
        <p:spPr>
          <a:xfrm>
            <a:off x="365760" y="1921092"/>
            <a:ext cx="11460175" cy="2970095"/>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latest tickets and how they were resolved</a:t>
            </a:r>
          </a:p>
        </p:txBody>
      </p:sp>
      <p:graphicFrame>
        <p:nvGraphicFramePr>
          <p:cNvPr id="3" name="Table Placeholder 2"/>
          <p:cNvGraphicFramePr>
            <a:graphicFrameLocks noGrp="1"/>
          </p:cNvGraphicFramePr>
          <p:nvPr>
            <p:ph type="tbl" idx="10"/>
          </p:nvPr>
        </p:nvGraphicFramePr>
        <p:xfrm>
          <a:off x="365760" y="1417320"/>
          <a:ext cx="11460175" cy="4206240"/>
        </p:xfrm>
        <a:graphic>
          <a:graphicData uri="http://schemas.openxmlformats.org/drawingml/2006/table">
            <a:tbl>
              <a:tblPr firstRow="1" bandRow="1">
                <a:tableStyleId>{5C22544A-7EE6-4342-B048-85BDC9FD1C3A}</a:tableStyleId>
              </a:tblPr>
              <a:tblGrid>
                <a:gridCol w="1575954"/>
                <a:gridCol w="4199310"/>
                <a:gridCol w="1657581"/>
                <a:gridCol w="1038352"/>
                <a:gridCol w="1413025"/>
                <a:gridCol w="1575953"/>
              </a:tblGrid>
              <a:tr h="467360">
                <a:tc>
                  <a:txBody>
                    <a:bodyPr/>
                    <a:lstStyle/>
                    <a:p>
                      <a:pPr algn="l"/>
                      <a:r>
                        <a:rPr sz="1400" b="1">
                          <a:solidFill>
                            <a:srgbClr val="1F2430"/>
                          </a:solidFill>
                          <a:latin typeface="Calibri"/>
                        </a:rPr>
                        <a:t>Raised</a:t>
                      </a:r>
                    </a:p>
                  </a:txBody>
                  <a:tcPr marL="109728" marR="109728" marT="13716" marB="13716"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Subject</a:t>
                      </a:r>
                    </a:p>
                  </a:txBody>
                  <a:tcPr marL="109728" marR="109728" marT="13716" marB="13716"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Category</a:t>
                      </a:r>
                    </a:p>
                  </a:txBody>
                  <a:tcPr marL="109728" marR="109728" marT="13716" marB="13716"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Priority</a:t>
                      </a:r>
                    </a:p>
                  </a:txBody>
                  <a:tcPr marL="109728" marR="109728" marT="13716" marB="13716"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Ticket status</a:t>
                      </a:r>
                    </a:p>
                  </a:txBody>
                  <a:tcPr marL="109728" marR="109728" marT="13716" marB="13716"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Solved</a:t>
                      </a:r>
                    </a:p>
                  </a:txBody>
                  <a:tcPr marL="109728" marR="109728" marT="13716" marB="13716" anchor="ctr">
                    <a:lnL w="0">
                      <a:noFill/>
                    </a:lnL>
                    <a:lnR w="0">
                      <a:noFill/>
                    </a:lnR>
                    <a:lnT w="0">
                      <a:noFill/>
                    </a:lnT>
                    <a:lnB w="19050" cap="flat" cmpd="sng" algn="ctr">
                      <a:solidFill>
                        <a:srgbClr val="1F2430"/>
                      </a:solidFill>
                      <a:prstDash val="solid"/>
                    </a:lnB>
                    <a:solidFill>
                      <a:srgbClr val="FFFFFF"/>
                    </a:solidFill>
                  </a:tcPr>
                </a:tc>
              </a:tr>
              <a:tr h="467360">
                <a:tc>
                  <a:txBody>
                    <a:bodyPr/>
                    <a:lstStyle/>
                    <a:p>
                      <a:pPr algn="l"/>
                      <a:r>
                        <a:rPr sz="1400" b="0">
                          <a:solidFill>
                            <a:srgbClr val="1F2430"/>
                          </a:solidFill>
                          <a:latin typeface="Calibri"/>
                        </a:rPr>
                        <a:t>Wed 7 Oct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Dashboard performance after refresh</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performance</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normal</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open</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open</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Thu 24 Sep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How to filter bordereaux by underwriting year</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how to</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low</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Tue 29 Sep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Thu 24 Sep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How to export claims data for syndicates</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how to</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normal</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solved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Wed 7 Oct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Mon 24 Aug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Dashboards – feature request</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feature request</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low</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Tue 25 Aug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Thu 13 Aug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Premium exposure totals not reconciling to CRM</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bug</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normal</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Wed 19 Aug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Thu 23 Jul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Underwriting dashboard not updating</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data freshness</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urgent</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Mon 27 Jul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Wed 22 Jul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Data Freshness – Dashboard not refreshed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data freshness</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urgent</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Fri 24 Jul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r h="467360">
                <a:tc>
                  <a:txBody>
                    <a:bodyPr/>
                    <a:lstStyle/>
                    <a:p>
                      <a:pPr algn="l"/>
                      <a:r>
                        <a:rPr sz="1400" b="0">
                          <a:solidFill>
                            <a:srgbClr val="1F2430"/>
                          </a:solidFill>
                          <a:latin typeface="Calibri"/>
                        </a:rPr>
                        <a:t>Tue 21 Jul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Underwriting dashboard data not refreshing</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data freshness</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urgent</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Wed 22 Jul 2026</a:t>
                      </a:r>
                    </a:p>
                  </a:txBody>
                  <a:tcPr marL="109728" marR="109728" marT="13716" marB="13716" anchor="ctr">
                    <a:lnL w="0">
                      <a:noFill/>
                    </a:lnL>
                    <a:lnR w="0">
                      <a:noFill/>
                    </a:lnR>
                    <a:lnT w="0">
                      <a:noFill/>
                    </a:lnT>
                    <a:lnB w="9525" cap="flat" cmpd="sng" algn="ctr">
                      <a:solidFill>
                        <a:srgbClr val="E4DEDB"/>
                      </a:solidFill>
                      <a:prstDash val="solid"/>
                    </a:lnB>
                    <a:solidFill>
                      <a:srgbClr val="FFFFFF"/>
                    </a:solidFill>
                  </a:tcPr>
                </a:tc>
              </a:tr>
            </a:tbl>
          </a:graphicData>
        </a:graphic>
      </p:graphicFrame>
      <p:sp>
        <p:nvSpPr>
          <p:cNvPr id="4" name="Text Placeholder 3"/>
          <p:cNvSpPr>
            <a:spLocks noGrp="1"/>
          </p:cNvSpPr>
          <p:nvPr>
            <p:ph type="body" idx="11"/>
          </p:nvPr>
        </p:nvSpPr>
        <p:spPr/>
        <p:txBody>
          <a:bodyPr/>
          <a:lstStyle/>
          <a:p>
            <a:r>
              <a:t>Source: B-Viz facts, as at Fri 9 Oct 2026; search tickets; get_document each ticket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
          </p:nvPr>
        </p:nvSpPr>
        <p:spPr/>
        <p:txBody>
          <a:bodyPr/>
          <a:lstStyle/>
          <a:p>
            <a:r>
              <a:t>“And I'd say the quiet part out loud: I'd rather we expand the user base than argue about price at the end.”</a:t>
            </a:r>
          </a:p>
        </p:txBody>
      </p:sp>
      <p:sp>
        <p:nvSpPr>
          <p:cNvPr id="3" name="Text Placeholder 2"/>
          <p:cNvSpPr>
            <a:spLocks noGrp="1"/>
          </p:cNvSpPr>
          <p:nvPr>
            <p:ph type="body" idx="11"/>
          </p:nvPr>
        </p:nvSpPr>
        <p:spPr/>
        <p:txBody>
          <a:bodyPr/>
          <a:lstStyle/>
          <a:p>
            <a:r>
              <a:t>Imogen Hartley, quarterly review, Tue 15 Sep 2026</a:t>
            </a:r>
          </a:p>
        </p:txBody>
      </p:sp>
      <p:sp>
        <p:nvSpPr>
          <p:cNvPr id="4" name="Text Placeholder 3"/>
          <p:cNvSpPr>
            <a:spLocks noGrp="1"/>
          </p:cNvSpPr>
          <p:nvPr>
            <p:ph type="body" idx="12"/>
          </p:nvPr>
        </p:nvSpPr>
        <p:spPr/>
        <p:txBody>
          <a:bodyPr/>
          <a:lstStyle/>
          <a:p>
            <a:r>
              <a:t>Source: B-Viz facts, as at Fri 9 Oct 2026; get_document call_001_048 (transcript)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
          </p:nvPr>
        </p:nvSpPr>
        <p:spPr/>
        <p:txBody>
          <a:bodyPr/>
          <a:lstStyle/>
          <a:p>
            <a:r>
              <a:t>“If it's late I want to know before an underwriter opens a dashboard, not after.”</a:t>
            </a:r>
          </a:p>
        </p:txBody>
      </p:sp>
      <p:sp>
        <p:nvSpPr>
          <p:cNvPr id="3" name="Text Placeholder 2"/>
          <p:cNvSpPr>
            <a:spLocks noGrp="1"/>
          </p:cNvSpPr>
          <p:nvPr>
            <p:ph type="body" idx="11"/>
          </p:nvPr>
        </p:nvSpPr>
        <p:spPr/>
        <p:txBody>
          <a:bodyPr/>
          <a:lstStyle/>
          <a:p>
            <a:r>
              <a:t>Callum Reid, escalation call, Wed 22 Jul 2026</a:t>
            </a:r>
          </a:p>
        </p:txBody>
      </p:sp>
      <p:sp>
        <p:nvSpPr>
          <p:cNvPr id="4" name="Text Placeholder 3"/>
          <p:cNvSpPr>
            <a:spLocks noGrp="1"/>
          </p:cNvSpPr>
          <p:nvPr>
            <p:ph type="body" idx="12"/>
          </p:nvPr>
        </p:nvSpPr>
        <p:spPr/>
        <p:txBody>
          <a:bodyPr/>
          <a:lstStyle/>
          <a:p>
            <a:r>
              <a:t>Source: B-Viz facts, as at Fri 9 Oct 2026; get_document call_001_045 (transcript)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Deals and the renewal</a:t>
            </a:r>
          </a:p>
        </p:txBody>
      </p:sp>
      <p:graphicFrame>
        <p:nvGraphicFramePr>
          <p:cNvPr id="3" name="Table Placeholder 2"/>
          <p:cNvGraphicFramePr>
            <a:graphicFrameLocks noGrp="1"/>
          </p:cNvGraphicFramePr>
          <p:nvPr>
            <p:ph type="tbl" idx="10"/>
          </p:nvPr>
        </p:nvGraphicFramePr>
        <p:xfrm>
          <a:off x="365760" y="1417320"/>
          <a:ext cx="11460175" cy="2743200"/>
        </p:xfrm>
        <a:graphic>
          <a:graphicData uri="http://schemas.openxmlformats.org/drawingml/2006/table">
            <a:tbl>
              <a:tblPr firstRow="1" bandRow="1">
                <a:tableStyleId>{5C22544A-7EE6-4342-B048-85BDC9FD1C3A}</a:tableStyleId>
              </a:tblPr>
              <a:tblGrid>
                <a:gridCol w="1136142"/>
                <a:gridCol w="1136142"/>
                <a:gridCol w="1233932"/>
                <a:gridCol w="1477081"/>
                <a:gridCol w="1477081"/>
                <a:gridCol w="2938628"/>
                <a:gridCol w="2061169"/>
              </a:tblGrid>
              <a:tr h="548640">
                <a:tc>
                  <a:txBody>
                    <a:bodyPr/>
                    <a:lstStyle/>
                    <a:p>
                      <a:pPr algn="l"/>
                      <a:r>
                        <a:rPr sz="1400" b="1">
                          <a:solidFill>
                            <a:srgbClr val="1F2430"/>
                          </a:solidFill>
                          <a:latin typeface="Calibri"/>
                        </a:rPr>
                        <a:t>Deal</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Type</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Tier</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Stage</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CRM amount</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Close</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c>
                  <a:txBody>
                    <a:bodyPr/>
                    <a:lstStyle/>
                    <a:p>
                      <a:pPr algn="l"/>
                      <a:r>
                        <a:rPr sz="1400" b="1">
                          <a:solidFill>
                            <a:srgbClr val="1F2430"/>
                          </a:solidFill>
                          <a:latin typeface="Calibri"/>
                        </a:rPr>
                        <a:t>CRM owner</a:t>
                      </a:r>
                    </a:p>
                  </a:txBody>
                  <a:tcPr marL="109728" marR="109728" marT="45720" marB="45720" anchor="ctr">
                    <a:lnL w="0">
                      <a:noFill/>
                    </a:lnL>
                    <a:lnR w="0">
                      <a:noFill/>
                    </a:lnR>
                    <a:lnT w="0">
                      <a:noFill/>
                    </a:lnT>
                    <a:lnB w="19050" cap="flat" cmpd="sng" algn="ctr">
                      <a:solidFill>
                        <a:srgbClr val="1F2430"/>
                      </a:solidFill>
                      <a:prstDash val="solid"/>
                    </a:lnB>
                    <a:solidFill>
                      <a:srgbClr val="FFFFFF"/>
                    </a:solidFill>
                  </a:tcPr>
                </a:tc>
              </a:tr>
              <a:tr h="548640">
                <a:tc>
                  <a:txBody>
                    <a:bodyPr/>
                    <a:lstStyle/>
                    <a:p>
                      <a:pPr algn="l"/>
                      <a:r>
                        <a:rPr sz="1400" b="0">
                          <a:solidFill>
                            <a:srgbClr val="1F2430"/>
                          </a:solidFill>
                          <a:latin typeface="Calibri"/>
                        </a:rPr>
                        <a:t>New</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new</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Growth</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 won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£56,000</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Mon 17 Jun 2024</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Priya Raman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r>
              <a:tr h="548640">
                <a:tc>
                  <a:txBody>
                    <a:bodyPr/>
                    <a:lstStyle/>
                    <a:p>
                      <a:pPr algn="l"/>
                      <a:r>
                        <a:rPr sz="1400" b="0">
                          <a:solidFill>
                            <a:srgbClr val="1F2430"/>
                          </a:solidFill>
                          <a:latin typeface="Calibri"/>
                        </a:rPr>
                        <a:t>Renewal</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renewal</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Growth</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 won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£44,000</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Tue 1 Jul 2025</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Priya Raman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r>
              <a:tr h="548640">
                <a:tc>
                  <a:txBody>
                    <a:bodyPr/>
                    <a:lstStyle/>
                    <a:p>
                      <a:pPr algn="l"/>
                      <a:r>
                        <a:rPr sz="1400" b="0">
                          <a:solidFill>
                            <a:srgbClr val="1F2430"/>
                          </a:solidFill>
                          <a:latin typeface="Calibri"/>
                        </a:rPr>
                        <a:t>Expansion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expansion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Enterprise</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closed won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£118,750</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Fri 26 Jun 2026</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Priya Raman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r>
              <a:tr h="548640">
                <a:tc>
                  <a:txBody>
                    <a:bodyPr/>
                    <a:lstStyle/>
                    <a:p>
                      <a:pPr algn="l"/>
                      <a:r>
                        <a:rPr sz="1400" b="0">
                          <a:solidFill>
                            <a:srgbClr val="1F2430"/>
                          </a:solidFill>
                          <a:latin typeface="Calibri"/>
                        </a:rPr>
                        <a:t>Expansion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expansion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Enterprise</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proposal</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not priced</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Sat 14 Nov 2026</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c>
                  <a:txBody>
                    <a:bodyPr/>
                    <a:lstStyle/>
                    <a:p>
                      <a:pPr algn="l"/>
                      <a:r>
                        <a:rPr sz="1400" b="0">
                          <a:solidFill>
                            <a:srgbClr val="1F2430"/>
                          </a:solidFill>
                          <a:latin typeface="Calibri"/>
                        </a:rPr>
                        <a:t>Priya Raman</a:t>
                      </a:r>
                    </a:p>
                  </a:txBody>
                  <a:tcPr marL="109728" marR="109728" marT="45720" marB="45720" anchor="ctr">
                    <a:lnL w="0">
                      <a:noFill/>
                    </a:lnL>
                    <a:lnR w="0">
                      <a:noFill/>
                    </a:lnR>
                    <a:lnT w="0">
                      <a:noFill/>
                    </a:lnT>
                    <a:lnB w="9525" cap="flat" cmpd="sng" algn="ctr">
                      <a:solidFill>
                        <a:srgbClr val="E4DEDB"/>
                      </a:solidFill>
                      <a:prstDash val="solid"/>
                    </a:lnB>
                    <a:solidFill>
                      <a:srgbClr val="FFFFFF"/>
                    </a:solidFill>
                  </a:tcPr>
                </a:tc>
              </a:tr>
            </a:tbl>
          </a:graphicData>
        </a:graphic>
      </p:graphicFrame>
      <p:sp>
        <p:nvSpPr>
          <p:cNvPr id="4" name="Text Placeholder 3"/>
          <p:cNvSpPr>
            <a:spLocks noGrp="1"/>
          </p:cNvSpPr>
          <p:nvPr>
            <p:ph type="body" idx="11"/>
          </p:nvPr>
        </p:nvSpPr>
        <p:spPr/>
        <p:txBody>
          <a:bodyPr/>
          <a:lstStyle/>
          <a:p>
            <a:r>
              <a:t>Source: B-Viz facts, as at Fri 9 Oct 2026; query chat.deals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Our read of the account</a:t>
            </a:r>
          </a:p>
        </p:txBody>
      </p:sp>
      <p:sp>
        <p:nvSpPr>
          <p:cNvPr id="3" name="Text Placeholder 2"/>
          <p:cNvSpPr>
            <a:spLocks noGrp="1"/>
          </p:cNvSpPr>
          <p:nvPr>
            <p:ph type="body" idx="1"/>
          </p:nvPr>
        </p:nvSpPr>
        <p:spPr>
          <a:xfrm>
            <a:off x="365760" y="1463040"/>
            <a:ext cx="11460175" cy="4297680"/>
          </a:xfrm>
        </p:spPr>
        <p:txBody>
          <a:bodyPr/>
          <a:lstStyle/>
          <a:p>
            <a:r>
              <a:t>Active users went from 45 to 64 (42%) and questions from 1268 to 2180 (72%) between May and Sep 2026, with nine connectors configured against 20. Callum Reid asks 22% of recent questions and Rhys Collier 14%, so value is concentrated.</a:t>
            </a:r>
          </a:p>
          <a:p>
            <a:r>
              <a:t>The July 2026 refresh misses dented Imogen Hartley's trust, three P1 first responses missed the 30-minute target and credit note CN-001-01 followed. Imogen now sponsors the expansion, but Priya Raman left on 28 Aug 2026 and Callum reported unanswered commercial emails.</a:t>
            </a:r>
          </a:p>
          <a:p>
            <a:r>
              <a:t>Growing, with no hard signal, rising usage and an expansion proposal targeting 14 Nov 2026. The 14 Oct 2026 negotiation call is booked, not held, and Daniel Okafor should hold the account until a commercial owner is named.</a:t>
            </a:r>
          </a:p>
        </p:txBody>
      </p:sp>
      <p:sp>
        <p:nvSpPr>
          <p:cNvPr id="4" name="TextBox 3"/>
          <p:cNvSpPr txBox="1"/>
          <p:nvPr/>
        </p:nvSpPr>
        <p:spPr>
          <a:xfrm>
            <a:off x="365760" y="5897880"/>
            <a:ext cx="11460175" cy="320040"/>
          </a:xfrm>
          <a:prstGeom prst="rect">
            <a:avLst/>
          </a:prstGeom>
          <a:noFill/>
        </p:spPr>
        <p:txBody>
          <a:bodyPr wrap="none">
            <a:spAutoFit/>
          </a:bodyPr>
          <a:lstStyle/>
          <a:p>
            <a:r>
              <a:rPr sz="1100">
                <a:solidFill>
                  <a:srgbClr val="5A5F6B"/>
                </a:solidFill>
                <a:latin typeface="Calibri"/>
              </a:rPr>
              <a:t>Source: B-Viz facts, as at Fri 9 Oct 2026; get_document assessment:org_001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Next steps</a:t>
            </a:r>
          </a:p>
        </p:txBody>
      </p:sp>
      <p:sp>
        <p:nvSpPr>
          <p:cNvPr id="3" name="Text Placeholder 2"/>
          <p:cNvSpPr>
            <a:spLocks noGrp="1"/>
          </p:cNvSpPr>
          <p:nvPr>
            <p:ph type="body" idx="1"/>
          </p:nvPr>
        </p:nvSpPr>
        <p:spPr/>
        <p:txBody>
          <a:bodyPr/>
          <a:lstStyle/>
          <a:p>
            <a:pPr>
              <a:spcBef>
                <a:spcPts val="800"/>
              </a:spcBef>
            </a:pPr>
            <a:r>
              <a:rPr sz="1200"/>
              <a:t>Tom Ashdown sends Richard Thorne a value case and the corrected, priced, co-termed expansion proposal before the 14 Oct 2026 negotiation call.</a:t>
            </a:r>
          </a:p>
          <a:p>
            <a:pPr>
              <a:spcBef>
                <a:spcPts val="800"/>
              </a:spcBef>
            </a:pPr>
            <a:r>
              <a:rPr sz="1200"/>
              <a:t>Owen Tallis confirms Tom Ashdown to Callum Reid and Imogen Hartley as Fenmoor's commercial owner and reassigns the open expansion deal in the CRM.</a:t>
            </a:r>
          </a:p>
          <a:p>
            <a:pPr>
              <a:spcBef>
                <a:spcPts val="800"/>
              </a:spcBef>
            </a:pPr>
            <a:r>
              <a:rPr sz="1200"/>
              <a:t>Daniel Okafor supplies the per-user usage view, the question trend and the weekly freshness record for the value case.</a:t>
            </a:r>
          </a:p>
          <a:p>
            <a:pPr>
              <a:spcBef>
                <a:spcPts val="800"/>
              </a:spcBef>
            </a:pPr>
            <a:r>
              <a:rPr sz="1200"/>
              <a:t>Tom Ashdown corrects the proposal's refresh wording to 07:00 customer local time to match the executed order form.</a:t>
            </a:r>
          </a:p>
        </p:txBody>
      </p:sp>
      <p:sp>
        <p:nvSpPr>
          <p:cNvPr id="4" name="Text Placeholder 3"/>
          <p:cNvSpPr>
            <a:spLocks noGrp="1"/>
          </p:cNvSpPr>
          <p:nvPr>
            <p:ph type="body" idx="13"/>
          </p:nvPr>
        </p:nvSpPr>
        <p:spPr/>
        <p:txBody>
          <a:bodyPr/>
          <a:lstStyle/>
          <a:p>
            <a:r>
              <a:t>As at Fri 9 Oct 2026</a:t>
            </a:r>
          </a:p>
        </p:txBody>
      </p:sp>
    </p:spTree>
  </p:cSld>
  <p:clrMapOvr>
    <a:masterClrMapping/>
  </p:clrMapOvr>
</p:sld>
</file>

<file path=ppt/theme/theme1.xml><?xml version="1.0" encoding="utf-8"?>
<a:theme xmlns:a="http://schemas.openxmlformats.org/drawingml/2006/main" name="B-Viz">
  <a:themeElements>
    <a:clrScheme name="B-Viz light">
      <a:dk1>
        <a:srgbClr val="1F2430"/>
      </a:dk1>
      <a:lt1>
        <a:srgbClr val="F7F5F3"/>
      </a:lt1>
      <a:dk2>
        <a:srgbClr val="3A4150"/>
      </a:dk2>
      <a:lt2>
        <a:srgbClr val="FFFFFF"/>
      </a:lt2>
      <a:accent1>
        <a:srgbClr val="1F2430"/>
      </a:accent1>
      <a:accent2>
        <a:srgbClr val="D27073"/>
      </a:accent2>
      <a:accent3>
        <a:srgbClr val="5B6B9E"/>
      </a:accent3>
      <a:accent4>
        <a:srgbClr val="9E4A50"/>
      </a:accent4>
      <a:accent5>
        <a:srgbClr val="6E9584"/>
      </a:accent5>
      <a:accent6>
        <a:srgbClr val="B18741"/>
      </a:accent6>
      <a:hlink>
        <a:srgbClr val="9E4A50"/>
      </a:hlink>
      <a:folHlink>
        <a:srgbClr val="5A5F6B"/>
      </a:folHlink>
    </a:clrScheme>
    <a:fontScheme name="B-Viz">
      <a:majorFont>
        <a:latin typeface="Calibri" pitchFamily="34" charset="0"/>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itchFamily="34" charset="0"/>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Viz flat">
      <a:fillStyleLst>
        <a:solidFill>
          <a:schemeClr val="phClr"/>
        </a:solidFill>
        <a:solidFill>
          <a:schemeClr val="phClr"/>
        </a:solidFill>
        <a:solidFill>
          <a:schemeClr val="phClr"/>
        </a:soli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aper">
      <a:srgbClr val="F7F5F3"/>
    </a:custClr>
    <a:custClr name="surface">
      <a:srgbClr val="FFFFFF"/>
    </a:custClr>
    <a:custClr name="ink">
      <a:srgbClr val="1F2430"/>
    </a:custClr>
    <a:custClr name="text-muted">
      <a:srgbClr val="5A5F6B"/>
    </a:custClr>
    <a:custClr name="border">
      <a:srgbClr val="E4DEDB"/>
    </a:custClr>
    <a:custClr name="slate">
      <a:srgbClr val="3A4150"/>
    </a:custClr>
    <a:custClr name="brain-pink">
      <a:srgbClr val="E3A6A8"/>
    </a:custClr>
    <a:custClr name="pink-text">
      <a:srgbClr val="9E4A50"/>
    </a:custClr>
    <a:custClr name="brand-ink">
      <a:srgbClr val="1F2430"/>
    </a:custClr>
    <a:custClr name="brand-paper">
      <a:srgbClr val="F7F5F3"/>
    </a:custClr>
    <a:custClr name="good">
      <a:srgbClr val="008226"/>
    </a:custClr>
    <a:custClr name="watch">
      <a:srgbClr val="8A5A00"/>
    </a:custClr>
    <a:custClr name="bad">
      <a:srgbClr val="B8430B"/>
    </a:custClr>
    <a:custClr name="chart-1">
      <a:srgbClr val="1F2430"/>
    </a:custClr>
    <a:custClr name="chart-2">
      <a:srgbClr val="D27073"/>
    </a:custClr>
    <a:custClr name="chart-3">
      <a:srgbClr val="5B6B9E"/>
    </a:custClr>
    <a:custClr name="chart-4">
      <a:srgbClr val="9E4A50"/>
    </a:custClr>
    <a:custClr name="chart-5">
      <a:srgbClr val="6E9584"/>
    </a:custClr>
    <a:custClr name="chart-6">
      <a:srgbClr val="B18741"/>
    </a:custClr>
  </a:custClr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Fenmoor Specialty Underwriting: account review</dc:title>
  <dc:subject>B-Viz deck template on the brand kit</dc:subject>
  <dc:creator>B-Viz</dc:creator>
  <cp:keywords>B-Viz</cp:keywords>
  <dc:description/>
  <cp:lastModifiedBy>B-Viz</cp:lastModifiedBy>
  <cp:revision>1</cp:revision>
  <dcterms:created xsi:type="dcterms:W3CDTF">2026-10-09T09:00:00Z</dcterms:created>
  <dcterms:modified xsi:type="dcterms:W3CDTF">2026-10-23T17:01:53Z</dcterms:modified>
  <cp:category/>
</cp:coreProperties>
</file>